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57" r:id="rId3"/>
    <p:sldId id="258" r:id="rId4"/>
    <p:sldId id="259" r:id="rId5"/>
    <p:sldId id="265" r:id="rId6"/>
    <p:sldId id="262" r:id="rId7"/>
    <p:sldId id="260" r:id="rId8"/>
    <p:sldId id="261" r:id="rId9"/>
    <p:sldId id="263"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3F66"/>
    <a:srgbClr val="D3FBFF"/>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0" d="100"/>
          <a:sy n="110" d="100"/>
        </p:scale>
        <p:origin x="49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ata2.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D16E78-E90A-4949-A7EF-F9A60CE04D33}" type="doc">
      <dgm:prSet loTypeId="urn:microsoft.com/office/officeart/2018/2/layout/IconVerticalSolidList" loCatId="icon" qsTypeId="urn:microsoft.com/office/officeart/2005/8/quickstyle/simple5" qsCatId="simple" csTypeId="urn:microsoft.com/office/officeart/2005/8/colors/accent1_1" csCatId="accent1" phldr="1"/>
      <dgm:spPr/>
      <dgm:t>
        <a:bodyPr/>
        <a:lstStyle/>
        <a:p>
          <a:endParaRPr lang="en-US"/>
        </a:p>
      </dgm:t>
    </dgm:pt>
    <dgm:pt modelId="{45256D3B-3C1D-4131-BED0-5D83FBD74B6E}">
      <dgm:prSet/>
      <dgm:spPr/>
      <dgm:t>
        <a:bodyPr/>
        <a:lstStyle/>
        <a:p>
          <a:pPr>
            <a:lnSpc>
              <a:spcPct val="100000"/>
            </a:lnSpc>
          </a:pPr>
          <a:r>
            <a:rPr lang="it-IT" dirty="0" err="1"/>
            <a:t>Sensors</a:t>
          </a:r>
          <a:r>
            <a:rPr lang="it-IT" dirty="0"/>
            <a:t> </a:t>
          </a:r>
          <a:r>
            <a:rPr lang="it-IT" dirty="0" err="1"/>
            <a:t>provide</a:t>
          </a:r>
          <a:r>
            <a:rPr lang="it-IT" dirty="0"/>
            <a:t> a </a:t>
          </a:r>
          <a:r>
            <a:rPr lang="it-IT" dirty="0" err="1"/>
            <a:t>CoAP</a:t>
          </a:r>
          <a:r>
            <a:rPr lang="it-IT" dirty="0"/>
            <a:t> </a:t>
          </a:r>
          <a:r>
            <a:rPr lang="it-IT" dirty="0" err="1"/>
            <a:t>resource</a:t>
          </a:r>
          <a:r>
            <a:rPr lang="it-IT" dirty="0"/>
            <a:t> (</a:t>
          </a:r>
          <a:r>
            <a:rPr lang="it-IT" dirty="0" err="1"/>
            <a:t>called</a:t>
          </a:r>
          <a:r>
            <a:rPr lang="it-IT" dirty="0"/>
            <a:t> after the </a:t>
          </a:r>
          <a:r>
            <a:rPr lang="it-IT" dirty="0" err="1"/>
            <a:t>metric’s</a:t>
          </a:r>
          <a:r>
            <a:rPr lang="it-IT" dirty="0"/>
            <a:t> name)</a:t>
          </a:r>
          <a:endParaRPr lang="en-US" dirty="0"/>
        </a:p>
      </dgm:t>
    </dgm:pt>
    <dgm:pt modelId="{8FC2BCFA-B361-45FF-80AD-33DCDB2877BA}" type="parTrans" cxnId="{A5CFD764-CF12-40AF-AF75-925CC9589AAA}">
      <dgm:prSet/>
      <dgm:spPr/>
      <dgm:t>
        <a:bodyPr/>
        <a:lstStyle/>
        <a:p>
          <a:endParaRPr lang="en-US"/>
        </a:p>
      </dgm:t>
    </dgm:pt>
    <dgm:pt modelId="{E1259A8E-4C46-46A3-812A-CA08ACC630DB}" type="sibTrans" cxnId="{A5CFD764-CF12-40AF-AF75-925CC9589AAA}">
      <dgm:prSet/>
      <dgm:spPr/>
      <dgm:t>
        <a:bodyPr/>
        <a:lstStyle/>
        <a:p>
          <a:endParaRPr lang="en-US"/>
        </a:p>
      </dgm:t>
    </dgm:pt>
    <dgm:pt modelId="{55FAAB36-61D8-4336-BE27-1E1294860883}">
      <dgm:prSet/>
      <dgm:spPr/>
      <dgm:t>
        <a:bodyPr/>
        <a:lstStyle/>
        <a:p>
          <a:pPr>
            <a:lnSpc>
              <a:spcPct val="100000"/>
            </a:lnSpc>
          </a:pPr>
          <a:r>
            <a:rPr lang="it-IT"/>
            <a:t>Cloud application provide these data to the web clients</a:t>
          </a:r>
          <a:endParaRPr lang="en-US"/>
        </a:p>
      </dgm:t>
    </dgm:pt>
    <dgm:pt modelId="{72A1115F-C416-46DD-8E14-114E12B912A8}" type="parTrans" cxnId="{E291DEDD-1921-4448-8445-B0119A6A18B0}">
      <dgm:prSet/>
      <dgm:spPr/>
      <dgm:t>
        <a:bodyPr/>
        <a:lstStyle/>
        <a:p>
          <a:endParaRPr lang="en-US"/>
        </a:p>
      </dgm:t>
    </dgm:pt>
    <dgm:pt modelId="{B339656C-EA18-4362-B74D-8261C0EE2886}" type="sibTrans" cxnId="{E291DEDD-1921-4448-8445-B0119A6A18B0}">
      <dgm:prSet/>
      <dgm:spPr/>
      <dgm:t>
        <a:bodyPr/>
        <a:lstStyle/>
        <a:p>
          <a:endParaRPr lang="en-US"/>
        </a:p>
      </dgm:t>
    </dgm:pt>
    <dgm:pt modelId="{8DF78BD8-A6EE-4A68-84B5-A7CE9683D29C}">
      <dgm:prSet/>
      <dgm:spPr/>
      <dgm:t>
        <a:bodyPr/>
        <a:lstStyle/>
        <a:p>
          <a:pPr>
            <a:lnSpc>
              <a:spcPct val="100000"/>
            </a:lnSpc>
          </a:pPr>
          <a:r>
            <a:rPr lang="it-IT"/>
            <a:t>Actuators observe these values in order to know when change their status, using a Machine-To-Machine communication approach</a:t>
          </a:r>
          <a:endParaRPr lang="en-US"/>
        </a:p>
      </dgm:t>
    </dgm:pt>
    <dgm:pt modelId="{2BD91722-8F1F-462A-9060-0005FE442D83}" type="parTrans" cxnId="{61533BF8-31E7-4093-95EB-AE1D3310E6F0}">
      <dgm:prSet/>
      <dgm:spPr/>
      <dgm:t>
        <a:bodyPr/>
        <a:lstStyle/>
        <a:p>
          <a:endParaRPr lang="en-US"/>
        </a:p>
      </dgm:t>
    </dgm:pt>
    <dgm:pt modelId="{D257889C-B2BF-4CD8-A3A3-172A524CEC57}" type="sibTrans" cxnId="{61533BF8-31E7-4093-95EB-AE1D3310E6F0}">
      <dgm:prSet/>
      <dgm:spPr/>
      <dgm:t>
        <a:bodyPr/>
        <a:lstStyle/>
        <a:p>
          <a:endParaRPr lang="en-US"/>
        </a:p>
      </dgm:t>
    </dgm:pt>
    <dgm:pt modelId="{D7F95D1A-94BA-4465-A12C-36FC907752F6}" type="pres">
      <dgm:prSet presAssocID="{8DD16E78-E90A-4949-A7EF-F9A60CE04D33}" presName="root" presStyleCnt="0">
        <dgm:presLayoutVars>
          <dgm:dir/>
          <dgm:resizeHandles val="exact"/>
        </dgm:presLayoutVars>
      </dgm:prSet>
      <dgm:spPr/>
    </dgm:pt>
    <dgm:pt modelId="{CE69B298-0F01-4F82-A170-C4F83CA7BB22}" type="pres">
      <dgm:prSet presAssocID="{45256D3B-3C1D-4131-BED0-5D83FBD74B6E}" presName="compNode" presStyleCnt="0"/>
      <dgm:spPr/>
    </dgm:pt>
    <dgm:pt modelId="{5E05C470-51BE-4F15-B145-2E683029D3EA}" type="pres">
      <dgm:prSet presAssocID="{45256D3B-3C1D-4131-BED0-5D83FBD74B6E}" presName="bgRect" presStyleLbl="bgShp" presStyleIdx="0" presStyleCnt="3"/>
      <dgm:spPr/>
    </dgm:pt>
    <dgm:pt modelId="{2C2524AA-823C-4011-A6EB-E9416546D785}" type="pres">
      <dgm:prSet presAssocID="{45256D3B-3C1D-4131-BED0-5D83FBD74B6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Processore"/>
        </a:ext>
      </dgm:extLst>
    </dgm:pt>
    <dgm:pt modelId="{41C65431-1ECF-41FA-964F-D79A9A68CFF5}" type="pres">
      <dgm:prSet presAssocID="{45256D3B-3C1D-4131-BED0-5D83FBD74B6E}" presName="spaceRect" presStyleCnt="0"/>
      <dgm:spPr/>
    </dgm:pt>
    <dgm:pt modelId="{2CB96DD4-3E82-4EE8-8E50-A95C3008AF4C}" type="pres">
      <dgm:prSet presAssocID="{45256D3B-3C1D-4131-BED0-5D83FBD74B6E}" presName="parTx" presStyleLbl="revTx" presStyleIdx="0" presStyleCnt="3">
        <dgm:presLayoutVars>
          <dgm:chMax val="0"/>
          <dgm:chPref val="0"/>
        </dgm:presLayoutVars>
      </dgm:prSet>
      <dgm:spPr/>
    </dgm:pt>
    <dgm:pt modelId="{498C48A2-ECCB-4EB9-8131-150206E82FD0}" type="pres">
      <dgm:prSet presAssocID="{E1259A8E-4C46-46A3-812A-CA08ACC630DB}" presName="sibTrans" presStyleCnt="0"/>
      <dgm:spPr/>
    </dgm:pt>
    <dgm:pt modelId="{97326090-D631-43C3-99DE-B59941146C1D}" type="pres">
      <dgm:prSet presAssocID="{8DF78BD8-A6EE-4A68-84B5-A7CE9683D29C}" presName="compNode" presStyleCnt="0"/>
      <dgm:spPr/>
    </dgm:pt>
    <dgm:pt modelId="{E2A68268-A41C-4EDF-9ECF-C526E7ED5915}" type="pres">
      <dgm:prSet presAssocID="{8DF78BD8-A6EE-4A68-84B5-A7CE9683D29C}" presName="bgRect" presStyleLbl="bgShp" presStyleIdx="1" presStyleCnt="3"/>
      <dgm:spPr/>
    </dgm:pt>
    <dgm:pt modelId="{0622C7D4-A70A-44CB-B97E-5A086AC3F163}" type="pres">
      <dgm:prSet presAssocID="{8DF78BD8-A6EE-4A68-84B5-A7CE9683D29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yncing Cloud"/>
        </a:ext>
      </dgm:extLst>
    </dgm:pt>
    <dgm:pt modelId="{2910A34B-1EFD-4687-9D74-F64785BFBCCA}" type="pres">
      <dgm:prSet presAssocID="{8DF78BD8-A6EE-4A68-84B5-A7CE9683D29C}" presName="spaceRect" presStyleCnt="0"/>
      <dgm:spPr/>
    </dgm:pt>
    <dgm:pt modelId="{DE531FAF-DAFB-4506-A089-B45EA35445B6}" type="pres">
      <dgm:prSet presAssocID="{8DF78BD8-A6EE-4A68-84B5-A7CE9683D29C}" presName="parTx" presStyleLbl="revTx" presStyleIdx="1" presStyleCnt="3">
        <dgm:presLayoutVars>
          <dgm:chMax val="0"/>
          <dgm:chPref val="0"/>
        </dgm:presLayoutVars>
      </dgm:prSet>
      <dgm:spPr/>
    </dgm:pt>
    <dgm:pt modelId="{8F1EFE7C-873A-4438-A2C2-77DAB6B28418}" type="pres">
      <dgm:prSet presAssocID="{D257889C-B2BF-4CD8-A3A3-172A524CEC57}" presName="sibTrans" presStyleCnt="0"/>
      <dgm:spPr/>
    </dgm:pt>
    <dgm:pt modelId="{E1006369-61B6-4B27-93E5-DEC8C857DC25}" type="pres">
      <dgm:prSet presAssocID="{55FAAB36-61D8-4336-BE27-1E1294860883}" presName="compNode" presStyleCnt="0"/>
      <dgm:spPr/>
    </dgm:pt>
    <dgm:pt modelId="{ED6DA2A0-A73C-4D0A-8C8D-A6645019FF68}" type="pres">
      <dgm:prSet presAssocID="{55FAAB36-61D8-4336-BE27-1E1294860883}" presName="bgRect" presStyleLbl="bgShp" presStyleIdx="2" presStyleCnt="3"/>
      <dgm:spPr/>
    </dgm:pt>
    <dgm:pt modelId="{079FC09F-22C4-43F2-BB77-1B4AC048DA1D}" type="pres">
      <dgm:prSet presAssocID="{55FAAB36-61D8-4336-BE27-1E1294860883}"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Nuvola"/>
        </a:ext>
      </dgm:extLst>
    </dgm:pt>
    <dgm:pt modelId="{5B2F17C2-B34A-4E4B-9E24-8D0E0A2C003F}" type="pres">
      <dgm:prSet presAssocID="{55FAAB36-61D8-4336-BE27-1E1294860883}" presName="spaceRect" presStyleCnt="0"/>
      <dgm:spPr/>
    </dgm:pt>
    <dgm:pt modelId="{066FBFA6-F34D-4578-8F7F-56E88A9FBD59}" type="pres">
      <dgm:prSet presAssocID="{55FAAB36-61D8-4336-BE27-1E1294860883}" presName="parTx" presStyleLbl="revTx" presStyleIdx="2" presStyleCnt="3">
        <dgm:presLayoutVars>
          <dgm:chMax val="0"/>
          <dgm:chPref val="0"/>
        </dgm:presLayoutVars>
      </dgm:prSet>
      <dgm:spPr/>
    </dgm:pt>
  </dgm:ptLst>
  <dgm:cxnLst>
    <dgm:cxn modelId="{509A810A-B3B5-47D8-9FEE-9ADDBF18E941}" type="presOf" srcId="{45256D3B-3C1D-4131-BED0-5D83FBD74B6E}" destId="{2CB96DD4-3E82-4EE8-8E50-A95C3008AF4C}" srcOrd="0" destOrd="0" presId="urn:microsoft.com/office/officeart/2018/2/layout/IconVerticalSolidList"/>
    <dgm:cxn modelId="{CD611821-B91D-469B-85AD-0FAFC00AA25B}" type="presOf" srcId="{8DD16E78-E90A-4949-A7EF-F9A60CE04D33}" destId="{D7F95D1A-94BA-4465-A12C-36FC907752F6}" srcOrd="0" destOrd="0" presId="urn:microsoft.com/office/officeart/2018/2/layout/IconVerticalSolidList"/>
    <dgm:cxn modelId="{A5CFD764-CF12-40AF-AF75-925CC9589AAA}" srcId="{8DD16E78-E90A-4949-A7EF-F9A60CE04D33}" destId="{45256D3B-3C1D-4131-BED0-5D83FBD74B6E}" srcOrd="0" destOrd="0" parTransId="{8FC2BCFA-B361-45FF-80AD-33DCDB2877BA}" sibTransId="{E1259A8E-4C46-46A3-812A-CA08ACC630DB}"/>
    <dgm:cxn modelId="{F387C16E-D3AF-40C6-9BD3-23E6455A34B1}" type="presOf" srcId="{8DF78BD8-A6EE-4A68-84B5-A7CE9683D29C}" destId="{DE531FAF-DAFB-4506-A089-B45EA35445B6}" srcOrd="0" destOrd="0" presId="urn:microsoft.com/office/officeart/2018/2/layout/IconVerticalSolidList"/>
    <dgm:cxn modelId="{E291DEDD-1921-4448-8445-B0119A6A18B0}" srcId="{8DD16E78-E90A-4949-A7EF-F9A60CE04D33}" destId="{55FAAB36-61D8-4336-BE27-1E1294860883}" srcOrd="2" destOrd="0" parTransId="{72A1115F-C416-46DD-8E14-114E12B912A8}" sibTransId="{B339656C-EA18-4362-B74D-8261C0EE2886}"/>
    <dgm:cxn modelId="{08E1CBE2-2B80-43A9-8A95-0435F1A0180E}" type="presOf" srcId="{55FAAB36-61D8-4336-BE27-1E1294860883}" destId="{066FBFA6-F34D-4578-8F7F-56E88A9FBD59}" srcOrd="0" destOrd="0" presId="urn:microsoft.com/office/officeart/2018/2/layout/IconVerticalSolidList"/>
    <dgm:cxn modelId="{61533BF8-31E7-4093-95EB-AE1D3310E6F0}" srcId="{8DD16E78-E90A-4949-A7EF-F9A60CE04D33}" destId="{8DF78BD8-A6EE-4A68-84B5-A7CE9683D29C}" srcOrd="1" destOrd="0" parTransId="{2BD91722-8F1F-462A-9060-0005FE442D83}" sibTransId="{D257889C-B2BF-4CD8-A3A3-172A524CEC57}"/>
    <dgm:cxn modelId="{7C063317-35AE-4D37-8DA2-A6D345DDF872}" type="presParOf" srcId="{D7F95D1A-94BA-4465-A12C-36FC907752F6}" destId="{CE69B298-0F01-4F82-A170-C4F83CA7BB22}" srcOrd="0" destOrd="0" presId="urn:microsoft.com/office/officeart/2018/2/layout/IconVerticalSolidList"/>
    <dgm:cxn modelId="{A67FA8ED-D5F4-4483-85CF-8204B0076779}" type="presParOf" srcId="{CE69B298-0F01-4F82-A170-C4F83CA7BB22}" destId="{5E05C470-51BE-4F15-B145-2E683029D3EA}" srcOrd="0" destOrd="0" presId="urn:microsoft.com/office/officeart/2018/2/layout/IconVerticalSolidList"/>
    <dgm:cxn modelId="{65284B1B-DA77-40E7-A99E-02ED849B94BF}" type="presParOf" srcId="{CE69B298-0F01-4F82-A170-C4F83CA7BB22}" destId="{2C2524AA-823C-4011-A6EB-E9416546D785}" srcOrd="1" destOrd="0" presId="urn:microsoft.com/office/officeart/2018/2/layout/IconVerticalSolidList"/>
    <dgm:cxn modelId="{241418D9-DC21-45FF-8FAF-6C6EC97ADF7D}" type="presParOf" srcId="{CE69B298-0F01-4F82-A170-C4F83CA7BB22}" destId="{41C65431-1ECF-41FA-964F-D79A9A68CFF5}" srcOrd="2" destOrd="0" presId="urn:microsoft.com/office/officeart/2018/2/layout/IconVerticalSolidList"/>
    <dgm:cxn modelId="{53F24B61-990A-4588-977C-6A1480C4E125}" type="presParOf" srcId="{CE69B298-0F01-4F82-A170-C4F83CA7BB22}" destId="{2CB96DD4-3E82-4EE8-8E50-A95C3008AF4C}" srcOrd="3" destOrd="0" presId="urn:microsoft.com/office/officeart/2018/2/layout/IconVerticalSolidList"/>
    <dgm:cxn modelId="{7303BC80-1AE4-4C00-8975-84870D2F37E7}" type="presParOf" srcId="{D7F95D1A-94BA-4465-A12C-36FC907752F6}" destId="{498C48A2-ECCB-4EB9-8131-150206E82FD0}" srcOrd="1" destOrd="0" presId="urn:microsoft.com/office/officeart/2018/2/layout/IconVerticalSolidList"/>
    <dgm:cxn modelId="{59BD36EA-F141-4C3C-A43C-60344E3B2149}" type="presParOf" srcId="{D7F95D1A-94BA-4465-A12C-36FC907752F6}" destId="{97326090-D631-43C3-99DE-B59941146C1D}" srcOrd="2" destOrd="0" presId="urn:microsoft.com/office/officeart/2018/2/layout/IconVerticalSolidList"/>
    <dgm:cxn modelId="{BE13230B-4BFD-45F8-B943-DD6FC50C7A88}" type="presParOf" srcId="{97326090-D631-43C3-99DE-B59941146C1D}" destId="{E2A68268-A41C-4EDF-9ECF-C526E7ED5915}" srcOrd="0" destOrd="0" presId="urn:microsoft.com/office/officeart/2018/2/layout/IconVerticalSolidList"/>
    <dgm:cxn modelId="{33F12D2F-3986-43EF-A92B-B486AA980DA0}" type="presParOf" srcId="{97326090-D631-43C3-99DE-B59941146C1D}" destId="{0622C7D4-A70A-44CB-B97E-5A086AC3F163}" srcOrd="1" destOrd="0" presId="urn:microsoft.com/office/officeart/2018/2/layout/IconVerticalSolidList"/>
    <dgm:cxn modelId="{55FFB48C-198D-4A80-B504-9810F049F1BF}" type="presParOf" srcId="{97326090-D631-43C3-99DE-B59941146C1D}" destId="{2910A34B-1EFD-4687-9D74-F64785BFBCCA}" srcOrd="2" destOrd="0" presId="urn:microsoft.com/office/officeart/2018/2/layout/IconVerticalSolidList"/>
    <dgm:cxn modelId="{94B19529-1D18-43F9-9353-F92E6C26B201}" type="presParOf" srcId="{97326090-D631-43C3-99DE-B59941146C1D}" destId="{DE531FAF-DAFB-4506-A089-B45EA35445B6}" srcOrd="3" destOrd="0" presId="urn:microsoft.com/office/officeart/2018/2/layout/IconVerticalSolidList"/>
    <dgm:cxn modelId="{6C339522-1162-44F9-B42A-A01B854475C4}" type="presParOf" srcId="{D7F95D1A-94BA-4465-A12C-36FC907752F6}" destId="{8F1EFE7C-873A-4438-A2C2-77DAB6B28418}" srcOrd="3" destOrd="0" presId="urn:microsoft.com/office/officeart/2018/2/layout/IconVerticalSolidList"/>
    <dgm:cxn modelId="{773CCFB3-21EB-4815-88C9-94D3E43B959E}" type="presParOf" srcId="{D7F95D1A-94BA-4465-A12C-36FC907752F6}" destId="{E1006369-61B6-4B27-93E5-DEC8C857DC25}" srcOrd="4" destOrd="0" presId="urn:microsoft.com/office/officeart/2018/2/layout/IconVerticalSolidList"/>
    <dgm:cxn modelId="{53E0F48C-FA41-41D1-B57A-E05CD0EAA270}" type="presParOf" srcId="{E1006369-61B6-4B27-93E5-DEC8C857DC25}" destId="{ED6DA2A0-A73C-4D0A-8C8D-A6645019FF68}" srcOrd="0" destOrd="0" presId="urn:microsoft.com/office/officeart/2018/2/layout/IconVerticalSolidList"/>
    <dgm:cxn modelId="{8F9A6BF0-FAC5-4DDD-A37D-05B83269BA19}" type="presParOf" srcId="{E1006369-61B6-4B27-93E5-DEC8C857DC25}" destId="{079FC09F-22C4-43F2-BB77-1B4AC048DA1D}" srcOrd="1" destOrd="0" presId="urn:microsoft.com/office/officeart/2018/2/layout/IconVerticalSolidList"/>
    <dgm:cxn modelId="{1CA5F8BE-E916-46D2-B989-EA93CF87949E}" type="presParOf" srcId="{E1006369-61B6-4B27-93E5-DEC8C857DC25}" destId="{5B2F17C2-B34A-4E4B-9E24-8D0E0A2C003F}" srcOrd="2" destOrd="0" presId="urn:microsoft.com/office/officeart/2018/2/layout/IconVerticalSolidList"/>
    <dgm:cxn modelId="{4EF7C04D-3D41-44F7-9ABE-8EC4FA9E0A11}" type="presParOf" srcId="{E1006369-61B6-4B27-93E5-DEC8C857DC25}" destId="{066FBFA6-F34D-4578-8F7F-56E88A9FBD59}"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ED7DC941-6B6A-4258-BF71-1D67636E649B}" type="doc">
      <dgm:prSet loTypeId="urn:microsoft.com/office/officeart/2018/2/layout/IconVerticalSolidList" loCatId="icon" qsTypeId="urn:microsoft.com/office/officeart/2005/8/quickstyle/simple5" qsCatId="simple" csTypeId="urn:microsoft.com/office/officeart/2005/8/colors/accent1_1" csCatId="accent1" phldr="1"/>
      <dgm:spPr/>
      <dgm:t>
        <a:bodyPr/>
        <a:lstStyle/>
        <a:p>
          <a:endParaRPr lang="en-US"/>
        </a:p>
      </dgm:t>
    </dgm:pt>
    <dgm:pt modelId="{31A3F443-1A16-4D9E-903E-0FF8AF543A2D}">
      <dgm:prSet/>
      <dgm:spPr/>
      <dgm:t>
        <a:bodyPr/>
        <a:lstStyle/>
        <a:p>
          <a:pPr>
            <a:lnSpc>
              <a:spcPct val="100000"/>
            </a:lnSpc>
          </a:pPr>
          <a:r>
            <a:rPr lang="it-IT" dirty="0"/>
            <a:t>After the </a:t>
          </a:r>
          <a:r>
            <a:rPr lang="it-IT" dirty="0" err="1"/>
            <a:t>registration</a:t>
          </a:r>
          <a:r>
            <a:rPr lang="it-IT" dirty="0"/>
            <a:t> to the cloud </a:t>
          </a:r>
          <a:r>
            <a:rPr lang="it-IT" dirty="0" err="1"/>
            <a:t>application</a:t>
          </a:r>
          <a:r>
            <a:rPr lang="it-IT" dirty="0"/>
            <a:t>, </a:t>
          </a:r>
          <a:r>
            <a:rPr lang="it-IT" dirty="0" err="1"/>
            <a:t>actuators</a:t>
          </a:r>
          <a:r>
            <a:rPr lang="it-IT" dirty="0"/>
            <a:t> query the </a:t>
          </a:r>
          <a:r>
            <a:rPr lang="it-IT" dirty="0" err="1"/>
            <a:t>registered</a:t>
          </a:r>
          <a:r>
            <a:rPr lang="it-IT" dirty="0"/>
            <a:t> devices database to </a:t>
          </a:r>
          <a:r>
            <a:rPr lang="it-IT" dirty="0" err="1"/>
            <a:t>retrieve</a:t>
          </a:r>
          <a:r>
            <a:rPr lang="it-IT" dirty="0"/>
            <a:t> the </a:t>
          </a:r>
          <a:r>
            <a:rPr lang="it-IT" dirty="0" err="1"/>
            <a:t>address</a:t>
          </a:r>
          <a:r>
            <a:rPr lang="it-IT" dirty="0"/>
            <a:t> of the </a:t>
          </a:r>
          <a:r>
            <a:rPr lang="it-IT" dirty="0" err="1"/>
            <a:t>sensor</a:t>
          </a:r>
          <a:r>
            <a:rPr lang="it-IT" dirty="0"/>
            <a:t> in the room </a:t>
          </a:r>
          <a:r>
            <a:rPr lang="it-IT" dirty="0" err="1"/>
            <a:t>that</a:t>
          </a:r>
          <a:r>
            <a:rPr lang="it-IT" dirty="0"/>
            <a:t> matches </a:t>
          </a:r>
          <a:r>
            <a:rPr lang="it-IT" dirty="0" err="1"/>
            <a:t>its</a:t>
          </a:r>
          <a:r>
            <a:rPr lang="it-IT" dirty="0"/>
            <a:t> </a:t>
          </a:r>
          <a:r>
            <a:rPr lang="it-IT" dirty="0" err="1"/>
            <a:t>metric</a:t>
          </a:r>
          <a:endParaRPr lang="en-US" dirty="0"/>
        </a:p>
      </dgm:t>
    </dgm:pt>
    <dgm:pt modelId="{E5E26A59-1250-4519-81A0-3933BCD00675}" type="parTrans" cxnId="{2F883999-CC28-4B8E-BEF4-F24737CF290B}">
      <dgm:prSet/>
      <dgm:spPr/>
      <dgm:t>
        <a:bodyPr/>
        <a:lstStyle/>
        <a:p>
          <a:endParaRPr lang="en-US"/>
        </a:p>
      </dgm:t>
    </dgm:pt>
    <dgm:pt modelId="{4AA19A13-3180-4B34-8E8D-59B5312C0445}" type="sibTrans" cxnId="{2F883999-CC28-4B8E-BEF4-F24737CF290B}">
      <dgm:prSet/>
      <dgm:spPr/>
      <dgm:t>
        <a:bodyPr/>
        <a:lstStyle/>
        <a:p>
          <a:endParaRPr lang="en-US"/>
        </a:p>
      </dgm:t>
    </dgm:pt>
    <dgm:pt modelId="{48149C60-2761-46FF-B5DC-33C42979DC81}">
      <dgm:prSet/>
      <dgm:spPr/>
      <dgm:t>
        <a:bodyPr/>
        <a:lstStyle/>
        <a:p>
          <a:pPr>
            <a:lnSpc>
              <a:spcPct val="100000"/>
            </a:lnSpc>
          </a:pPr>
          <a:r>
            <a:rPr lang="it-IT"/>
            <a:t>Actuators then observe the sensed resource on that device </a:t>
          </a:r>
          <a:endParaRPr lang="en-US"/>
        </a:p>
      </dgm:t>
    </dgm:pt>
    <dgm:pt modelId="{90F5C398-3C4B-4A3B-B223-589B6C2E0DBC}" type="parTrans" cxnId="{7232C39B-1F54-4280-9AE8-4C5A93BCA440}">
      <dgm:prSet/>
      <dgm:spPr/>
      <dgm:t>
        <a:bodyPr/>
        <a:lstStyle/>
        <a:p>
          <a:endParaRPr lang="en-US"/>
        </a:p>
      </dgm:t>
    </dgm:pt>
    <dgm:pt modelId="{2A3E70C0-C9E8-451B-B50C-72E12A5306B1}" type="sibTrans" cxnId="{7232C39B-1F54-4280-9AE8-4C5A93BCA440}">
      <dgm:prSet/>
      <dgm:spPr/>
      <dgm:t>
        <a:bodyPr/>
        <a:lstStyle/>
        <a:p>
          <a:endParaRPr lang="en-US"/>
        </a:p>
      </dgm:t>
    </dgm:pt>
    <dgm:pt modelId="{9AA87435-3DA0-4AEB-BD27-39DCCC9A2CE8}">
      <dgm:prSet/>
      <dgm:spPr/>
      <dgm:t>
        <a:bodyPr/>
        <a:lstStyle/>
        <a:p>
          <a:pPr>
            <a:lnSpc>
              <a:spcPct val="100000"/>
            </a:lnSpc>
          </a:pPr>
          <a:r>
            <a:rPr lang="it-IT"/>
            <a:t>Actuators have thresholds: when the sensed value exceeds one of the thresholds, the actuator autonomously performs an action (e.g. switches on/off, increase its power…)</a:t>
          </a:r>
          <a:endParaRPr lang="en-US"/>
        </a:p>
      </dgm:t>
    </dgm:pt>
    <dgm:pt modelId="{599F7E5A-D547-439B-A9C1-82495243C822}" type="parTrans" cxnId="{38910D95-0453-4987-839A-E897F6D918BE}">
      <dgm:prSet/>
      <dgm:spPr/>
      <dgm:t>
        <a:bodyPr/>
        <a:lstStyle/>
        <a:p>
          <a:endParaRPr lang="en-US"/>
        </a:p>
      </dgm:t>
    </dgm:pt>
    <dgm:pt modelId="{57820398-03B8-43BF-AF39-80B537F64E98}" type="sibTrans" cxnId="{38910D95-0453-4987-839A-E897F6D918BE}">
      <dgm:prSet/>
      <dgm:spPr/>
      <dgm:t>
        <a:bodyPr/>
        <a:lstStyle/>
        <a:p>
          <a:endParaRPr lang="en-US"/>
        </a:p>
      </dgm:t>
    </dgm:pt>
    <dgm:pt modelId="{76C4E1FA-11AC-4F94-9D8D-8D8CF7D5E0C6}">
      <dgm:prSet/>
      <dgm:spPr/>
      <dgm:t>
        <a:bodyPr/>
        <a:lstStyle/>
        <a:p>
          <a:pPr>
            <a:lnSpc>
              <a:spcPct val="100000"/>
            </a:lnSpc>
          </a:pPr>
          <a:r>
            <a:rPr lang="it-IT"/>
            <a:t>Thresholds can be modified by the clients</a:t>
          </a:r>
          <a:endParaRPr lang="en-US"/>
        </a:p>
      </dgm:t>
    </dgm:pt>
    <dgm:pt modelId="{18C4CB07-EF6C-461B-9F67-B09DED36ED26}" type="parTrans" cxnId="{210BCC86-DB8B-4608-BBE2-22E4B177A5F8}">
      <dgm:prSet/>
      <dgm:spPr/>
      <dgm:t>
        <a:bodyPr/>
        <a:lstStyle/>
        <a:p>
          <a:endParaRPr lang="en-US"/>
        </a:p>
      </dgm:t>
    </dgm:pt>
    <dgm:pt modelId="{15A6FBDB-7B5C-48A1-81E6-4A339FC75298}" type="sibTrans" cxnId="{210BCC86-DB8B-4608-BBE2-22E4B177A5F8}">
      <dgm:prSet/>
      <dgm:spPr/>
      <dgm:t>
        <a:bodyPr/>
        <a:lstStyle/>
        <a:p>
          <a:endParaRPr lang="en-US"/>
        </a:p>
      </dgm:t>
    </dgm:pt>
    <dgm:pt modelId="{FE909032-D46C-43F0-9AC4-8CC5FB246B65}" type="pres">
      <dgm:prSet presAssocID="{ED7DC941-6B6A-4258-BF71-1D67636E649B}" presName="root" presStyleCnt="0">
        <dgm:presLayoutVars>
          <dgm:dir/>
          <dgm:resizeHandles val="exact"/>
        </dgm:presLayoutVars>
      </dgm:prSet>
      <dgm:spPr/>
    </dgm:pt>
    <dgm:pt modelId="{85FA2EEE-8A09-449A-B6BB-B2E0DDE75F26}" type="pres">
      <dgm:prSet presAssocID="{31A3F443-1A16-4D9E-903E-0FF8AF543A2D}" presName="compNode" presStyleCnt="0"/>
      <dgm:spPr/>
    </dgm:pt>
    <dgm:pt modelId="{12F57D7C-73AA-48DD-907D-B9E74A5CC22C}" type="pres">
      <dgm:prSet presAssocID="{31A3F443-1A16-4D9E-903E-0FF8AF543A2D}" presName="bgRect" presStyleLbl="bgShp" presStyleIdx="0" presStyleCnt="4"/>
      <dgm:spPr/>
    </dgm:pt>
    <dgm:pt modelId="{8DE2F73F-83E9-4250-8D28-E33743C2D4EE}" type="pres">
      <dgm:prSet presAssocID="{31A3F443-1A16-4D9E-903E-0FF8AF543A2D}"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Processore"/>
        </a:ext>
      </dgm:extLst>
    </dgm:pt>
    <dgm:pt modelId="{2F55CA27-37DA-4B40-A7CA-E7B88FFC7337}" type="pres">
      <dgm:prSet presAssocID="{31A3F443-1A16-4D9E-903E-0FF8AF543A2D}" presName="spaceRect" presStyleCnt="0"/>
      <dgm:spPr/>
    </dgm:pt>
    <dgm:pt modelId="{348A357D-DD7D-4D79-B47E-41E4F81E4842}" type="pres">
      <dgm:prSet presAssocID="{31A3F443-1A16-4D9E-903E-0FF8AF543A2D}" presName="parTx" presStyleLbl="revTx" presStyleIdx="0" presStyleCnt="4">
        <dgm:presLayoutVars>
          <dgm:chMax val="0"/>
          <dgm:chPref val="0"/>
        </dgm:presLayoutVars>
      </dgm:prSet>
      <dgm:spPr/>
    </dgm:pt>
    <dgm:pt modelId="{307C8F0B-A137-47BF-AEC7-95CB7A00DE06}" type="pres">
      <dgm:prSet presAssocID="{4AA19A13-3180-4B34-8E8D-59B5312C0445}" presName="sibTrans" presStyleCnt="0"/>
      <dgm:spPr/>
    </dgm:pt>
    <dgm:pt modelId="{EDC1397D-B80A-425D-8FD1-9A701604B1AC}" type="pres">
      <dgm:prSet presAssocID="{48149C60-2761-46FF-B5DC-33C42979DC81}" presName="compNode" presStyleCnt="0"/>
      <dgm:spPr/>
    </dgm:pt>
    <dgm:pt modelId="{DB5C2FBA-8885-4BE3-A0FA-02F8390210A3}" type="pres">
      <dgm:prSet presAssocID="{48149C60-2761-46FF-B5DC-33C42979DC81}" presName="bgRect" presStyleLbl="bgShp" presStyleIdx="1" presStyleCnt="4"/>
      <dgm:spPr/>
    </dgm:pt>
    <dgm:pt modelId="{C4426E0E-935F-4E5C-9245-1CD3C0EDFC07}" type="pres">
      <dgm:prSet presAssocID="{48149C60-2761-46FF-B5DC-33C42979DC8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mart Phone"/>
        </a:ext>
      </dgm:extLst>
    </dgm:pt>
    <dgm:pt modelId="{DD41A50F-8810-4A76-A56D-F5AB44EFA4BB}" type="pres">
      <dgm:prSet presAssocID="{48149C60-2761-46FF-B5DC-33C42979DC81}" presName="spaceRect" presStyleCnt="0"/>
      <dgm:spPr/>
    </dgm:pt>
    <dgm:pt modelId="{CECCA6D1-EF92-4B22-B34E-82A26768FB50}" type="pres">
      <dgm:prSet presAssocID="{48149C60-2761-46FF-B5DC-33C42979DC81}" presName="parTx" presStyleLbl="revTx" presStyleIdx="1" presStyleCnt="4">
        <dgm:presLayoutVars>
          <dgm:chMax val="0"/>
          <dgm:chPref val="0"/>
        </dgm:presLayoutVars>
      </dgm:prSet>
      <dgm:spPr/>
    </dgm:pt>
    <dgm:pt modelId="{C81AA6C1-A2DC-4086-AC69-A16DB89D6E80}" type="pres">
      <dgm:prSet presAssocID="{2A3E70C0-C9E8-451B-B50C-72E12A5306B1}" presName="sibTrans" presStyleCnt="0"/>
      <dgm:spPr/>
    </dgm:pt>
    <dgm:pt modelId="{5BEF7FA2-BEA9-47C2-9B9A-2F641F5CEC42}" type="pres">
      <dgm:prSet presAssocID="{9AA87435-3DA0-4AEB-BD27-39DCCC9A2CE8}" presName="compNode" presStyleCnt="0"/>
      <dgm:spPr/>
    </dgm:pt>
    <dgm:pt modelId="{8BC6139A-0588-4848-928B-4A484F13995D}" type="pres">
      <dgm:prSet presAssocID="{9AA87435-3DA0-4AEB-BD27-39DCCC9A2CE8}" presName="bgRect" presStyleLbl="bgShp" presStyleIdx="2" presStyleCnt="4"/>
      <dgm:spPr/>
    </dgm:pt>
    <dgm:pt modelId="{B365E866-D163-4F97-A1EB-7A9886E86AE3}" type="pres">
      <dgm:prSet presAssocID="{9AA87435-3DA0-4AEB-BD27-39DCCC9A2CE8}"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Disconnesso"/>
        </a:ext>
      </dgm:extLst>
    </dgm:pt>
    <dgm:pt modelId="{08077747-1F2F-464E-A7A7-803B2CE57D3F}" type="pres">
      <dgm:prSet presAssocID="{9AA87435-3DA0-4AEB-BD27-39DCCC9A2CE8}" presName="spaceRect" presStyleCnt="0"/>
      <dgm:spPr/>
    </dgm:pt>
    <dgm:pt modelId="{B762B184-DA82-4B74-BEBA-612EAA38D0CD}" type="pres">
      <dgm:prSet presAssocID="{9AA87435-3DA0-4AEB-BD27-39DCCC9A2CE8}" presName="parTx" presStyleLbl="revTx" presStyleIdx="2" presStyleCnt="4">
        <dgm:presLayoutVars>
          <dgm:chMax val="0"/>
          <dgm:chPref val="0"/>
        </dgm:presLayoutVars>
      </dgm:prSet>
      <dgm:spPr/>
    </dgm:pt>
    <dgm:pt modelId="{46A5DA4E-45A9-4BA5-83A1-637830CE152F}" type="pres">
      <dgm:prSet presAssocID="{57820398-03B8-43BF-AF39-80B537F64E98}" presName="sibTrans" presStyleCnt="0"/>
      <dgm:spPr/>
    </dgm:pt>
    <dgm:pt modelId="{773A8265-3E37-4316-9AE9-F8D0B35F3E18}" type="pres">
      <dgm:prSet presAssocID="{76C4E1FA-11AC-4F94-9D8D-8D8CF7D5E0C6}" presName="compNode" presStyleCnt="0"/>
      <dgm:spPr/>
    </dgm:pt>
    <dgm:pt modelId="{E4BB9309-C9E2-4F87-BD8C-8C45930CF127}" type="pres">
      <dgm:prSet presAssocID="{76C4E1FA-11AC-4F94-9D8D-8D8CF7D5E0C6}" presName="bgRect" presStyleLbl="bgShp" presStyleIdx="3" presStyleCnt="4"/>
      <dgm:spPr/>
    </dgm:pt>
    <dgm:pt modelId="{58F4613D-9388-4BC6-BE94-5C8E8F7A9264}" type="pres">
      <dgm:prSet presAssocID="{76C4E1FA-11AC-4F94-9D8D-8D8CF7D5E0C6}"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Segno di spunta"/>
        </a:ext>
      </dgm:extLst>
    </dgm:pt>
    <dgm:pt modelId="{EF757CAC-BF81-41C7-95C3-EB5B7C1B23BE}" type="pres">
      <dgm:prSet presAssocID="{76C4E1FA-11AC-4F94-9D8D-8D8CF7D5E0C6}" presName="spaceRect" presStyleCnt="0"/>
      <dgm:spPr/>
    </dgm:pt>
    <dgm:pt modelId="{42505B64-6D76-48AB-9FE3-D86775774AD9}" type="pres">
      <dgm:prSet presAssocID="{76C4E1FA-11AC-4F94-9D8D-8D8CF7D5E0C6}" presName="parTx" presStyleLbl="revTx" presStyleIdx="3" presStyleCnt="4">
        <dgm:presLayoutVars>
          <dgm:chMax val="0"/>
          <dgm:chPref val="0"/>
        </dgm:presLayoutVars>
      </dgm:prSet>
      <dgm:spPr/>
    </dgm:pt>
  </dgm:ptLst>
  <dgm:cxnLst>
    <dgm:cxn modelId="{06C4DD2C-8CC6-4DB0-BD01-78185803C75D}" type="presOf" srcId="{76C4E1FA-11AC-4F94-9D8D-8D8CF7D5E0C6}" destId="{42505B64-6D76-48AB-9FE3-D86775774AD9}" srcOrd="0" destOrd="0" presId="urn:microsoft.com/office/officeart/2018/2/layout/IconVerticalSolidList"/>
    <dgm:cxn modelId="{F001F332-FB85-4E48-9582-576B8221A8AD}" type="presOf" srcId="{31A3F443-1A16-4D9E-903E-0FF8AF543A2D}" destId="{348A357D-DD7D-4D79-B47E-41E4F81E4842}" srcOrd="0" destOrd="0" presId="urn:microsoft.com/office/officeart/2018/2/layout/IconVerticalSolidList"/>
    <dgm:cxn modelId="{649A796F-7334-4EFB-A9E5-CB8774871778}" type="presOf" srcId="{ED7DC941-6B6A-4258-BF71-1D67636E649B}" destId="{FE909032-D46C-43F0-9AC4-8CC5FB246B65}" srcOrd="0" destOrd="0" presId="urn:microsoft.com/office/officeart/2018/2/layout/IconVerticalSolidList"/>
    <dgm:cxn modelId="{210BCC86-DB8B-4608-BBE2-22E4B177A5F8}" srcId="{ED7DC941-6B6A-4258-BF71-1D67636E649B}" destId="{76C4E1FA-11AC-4F94-9D8D-8D8CF7D5E0C6}" srcOrd="3" destOrd="0" parTransId="{18C4CB07-EF6C-461B-9F67-B09DED36ED26}" sibTransId="{15A6FBDB-7B5C-48A1-81E6-4A339FC75298}"/>
    <dgm:cxn modelId="{E8DA8389-94C5-47B2-A974-79066480C34E}" type="presOf" srcId="{48149C60-2761-46FF-B5DC-33C42979DC81}" destId="{CECCA6D1-EF92-4B22-B34E-82A26768FB50}" srcOrd="0" destOrd="0" presId="urn:microsoft.com/office/officeart/2018/2/layout/IconVerticalSolidList"/>
    <dgm:cxn modelId="{38910D95-0453-4987-839A-E897F6D918BE}" srcId="{ED7DC941-6B6A-4258-BF71-1D67636E649B}" destId="{9AA87435-3DA0-4AEB-BD27-39DCCC9A2CE8}" srcOrd="2" destOrd="0" parTransId="{599F7E5A-D547-439B-A9C1-82495243C822}" sibTransId="{57820398-03B8-43BF-AF39-80B537F64E98}"/>
    <dgm:cxn modelId="{2F883999-CC28-4B8E-BEF4-F24737CF290B}" srcId="{ED7DC941-6B6A-4258-BF71-1D67636E649B}" destId="{31A3F443-1A16-4D9E-903E-0FF8AF543A2D}" srcOrd="0" destOrd="0" parTransId="{E5E26A59-1250-4519-81A0-3933BCD00675}" sibTransId="{4AA19A13-3180-4B34-8E8D-59B5312C0445}"/>
    <dgm:cxn modelId="{7232C39B-1F54-4280-9AE8-4C5A93BCA440}" srcId="{ED7DC941-6B6A-4258-BF71-1D67636E649B}" destId="{48149C60-2761-46FF-B5DC-33C42979DC81}" srcOrd="1" destOrd="0" parTransId="{90F5C398-3C4B-4A3B-B223-589B6C2E0DBC}" sibTransId="{2A3E70C0-C9E8-451B-B50C-72E12A5306B1}"/>
    <dgm:cxn modelId="{825BF6E4-00DD-4A8C-BF61-98D6DD189B68}" type="presOf" srcId="{9AA87435-3DA0-4AEB-BD27-39DCCC9A2CE8}" destId="{B762B184-DA82-4B74-BEBA-612EAA38D0CD}" srcOrd="0" destOrd="0" presId="urn:microsoft.com/office/officeart/2018/2/layout/IconVerticalSolidList"/>
    <dgm:cxn modelId="{C1E6F5EB-2126-4BDE-864E-E69E04A44A29}" type="presParOf" srcId="{FE909032-D46C-43F0-9AC4-8CC5FB246B65}" destId="{85FA2EEE-8A09-449A-B6BB-B2E0DDE75F26}" srcOrd="0" destOrd="0" presId="urn:microsoft.com/office/officeart/2018/2/layout/IconVerticalSolidList"/>
    <dgm:cxn modelId="{EF430739-5AC4-4A48-B139-EFB9A9B81D9F}" type="presParOf" srcId="{85FA2EEE-8A09-449A-B6BB-B2E0DDE75F26}" destId="{12F57D7C-73AA-48DD-907D-B9E74A5CC22C}" srcOrd="0" destOrd="0" presId="urn:microsoft.com/office/officeart/2018/2/layout/IconVerticalSolidList"/>
    <dgm:cxn modelId="{856758D2-CF48-4942-9F42-6AA22D5C19F3}" type="presParOf" srcId="{85FA2EEE-8A09-449A-B6BB-B2E0DDE75F26}" destId="{8DE2F73F-83E9-4250-8D28-E33743C2D4EE}" srcOrd="1" destOrd="0" presId="urn:microsoft.com/office/officeart/2018/2/layout/IconVerticalSolidList"/>
    <dgm:cxn modelId="{F8D87512-A6C4-420B-9CBD-CF63C99FED7A}" type="presParOf" srcId="{85FA2EEE-8A09-449A-B6BB-B2E0DDE75F26}" destId="{2F55CA27-37DA-4B40-A7CA-E7B88FFC7337}" srcOrd="2" destOrd="0" presId="urn:microsoft.com/office/officeart/2018/2/layout/IconVerticalSolidList"/>
    <dgm:cxn modelId="{388E3692-0FCF-4499-8C68-961DD39228CD}" type="presParOf" srcId="{85FA2EEE-8A09-449A-B6BB-B2E0DDE75F26}" destId="{348A357D-DD7D-4D79-B47E-41E4F81E4842}" srcOrd="3" destOrd="0" presId="urn:microsoft.com/office/officeart/2018/2/layout/IconVerticalSolidList"/>
    <dgm:cxn modelId="{BF51F8A7-9841-4E26-AB41-5A5761887E0B}" type="presParOf" srcId="{FE909032-D46C-43F0-9AC4-8CC5FB246B65}" destId="{307C8F0B-A137-47BF-AEC7-95CB7A00DE06}" srcOrd="1" destOrd="0" presId="urn:microsoft.com/office/officeart/2018/2/layout/IconVerticalSolidList"/>
    <dgm:cxn modelId="{BFF589CF-ECE8-4B27-A578-AA40313FA7D2}" type="presParOf" srcId="{FE909032-D46C-43F0-9AC4-8CC5FB246B65}" destId="{EDC1397D-B80A-425D-8FD1-9A701604B1AC}" srcOrd="2" destOrd="0" presId="urn:microsoft.com/office/officeart/2018/2/layout/IconVerticalSolidList"/>
    <dgm:cxn modelId="{B2CCCF92-CF39-4122-A24D-0560972CC070}" type="presParOf" srcId="{EDC1397D-B80A-425D-8FD1-9A701604B1AC}" destId="{DB5C2FBA-8885-4BE3-A0FA-02F8390210A3}" srcOrd="0" destOrd="0" presId="urn:microsoft.com/office/officeart/2018/2/layout/IconVerticalSolidList"/>
    <dgm:cxn modelId="{9333F277-745E-4B6A-9B9B-B1E3139797BC}" type="presParOf" srcId="{EDC1397D-B80A-425D-8FD1-9A701604B1AC}" destId="{C4426E0E-935F-4E5C-9245-1CD3C0EDFC07}" srcOrd="1" destOrd="0" presId="urn:microsoft.com/office/officeart/2018/2/layout/IconVerticalSolidList"/>
    <dgm:cxn modelId="{199684F1-7FC7-4638-AB8E-359E8BD1F0CA}" type="presParOf" srcId="{EDC1397D-B80A-425D-8FD1-9A701604B1AC}" destId="{DD41A50F-8810-4A76-A56D-F5AB44EFA4BB}" srcOrd="2" destOrd="0" presId="urn:microsoft.com/office/officeart/2018/2/layout/IconVerticalSolidList"/>
    <dgm:cxn modelId="{B9A8E478-3B59-4C12-BF1E-96B5092AF69A}" type="presParOf" srcId="{EDC1397D-B80A-425D-8FD1-9A701604B1AC}" destId="{CECCA6D1-EF92-4B22-B34E-82A26768FB50}" srcOrd="3" destOrd="0" presId="urn:microsoft.com/office/officeart/2018/2/layout/IconVerticalSolidList"/>
    <dgm:cxn modelId="{CC024F50-C614-45F5-B3A7-BD7BE2ECC172}" type="presParOf" srcId="{FE909032-D46C-43F0-9AC4-8CC5FB246B65}" destId="{C81AA6C1-A2DC-4086-AC69-A16DB89D6E80}" srcOrd="3" destOrd="0" presId="urn:microsoft.com/office/officeart/2018/2/layout/IconVerticalSolidList"/>
    <dgm:cxn modelId="{A6020A38-BCE3-40F5-A6B7-14DF1E6AC0B9}" type="presParOf" srcId="{FE909032-D46C-43F0-9AC4-8CC5FB246B65}" destId="{5BEF7FA2-BEA9-47C2-9B9A-2F641F5CEC42}" srcOrd="4" destOrd="0" presId="urn:microsoft.com/office/officeart/2018/2/layout/IconVerticalSolidList"/>
    <dgm:cxn modelId="{1851DF40-CD97-4197-8C4E-1FF5B5F57B45}" type="presParOf" srcId="{5BEF7FA2-BEA9-47C2-9B9A-2F641F5CEC42}" destId="{8BC6139A-0588-4848-928B-4A484F13995D}" srcOrd="0" destOrd="0" presId="urn:microsoft.com/office/officeart/2018/2/layout/IconVerticalSolidList"/>
    <dgm:cxn modelId="{C07294AB-38AC-4345-A07A-12BCBAD8A59B}" type="presParOf" srcId="{5BEF7FA2-BEA9-47C2-9B9A-2F641F5CEC42}" destId="{B365E866-D163-4F97-A1EB-7A9886E86AE3}" srcOrd="1" destOrd="0" presId="urn:microsoft.com/office/officeart/2018/2/layout/IconVerticalSolidList"/>
    <dgm:cxn modelId="{10004F4E-6E1A-4971-80A2-EB862238438D}" type="presParOf" srcId="{5BEF7FA2-BEA9-47C2-9B9A-2F641F5CEC42}" destId="{08077747-1F2F-464E-A7A7-803B2CE57D3F}" srcOrd="2" destOrd="0" presId="urn:microsoft.com/office/officeart/2018/2/layout/IconVerticalSolidList"/>
    <dgm:cxn modelId="{B6C8FB20-7107-4CBB-B628-E2236D2C3E3E}" type="presParOf" srcId="{5BEF7FA2-BEA9-47C2-9B9A-2F641F5CEC42}" destId="{B762B184-DA82-4B74-BEBA-612EAA38D0CD}" srcOrd="3" destOrd="0" presId="urn:microsoft.com/office/officeart/2018/2/layout/IconVerticalSolidList"/>
    <dgm:cxn modelId="{D5834C54-6BBA-4E29-ACB6-EB180CAEE69F}" type="presParOf" srcId="{FE909032-D46C-43F0-9AC4-8CC5FB246B65}" destId="{46A5DA4E-45A9-4BA5-83A1-637830CE152F}" srcOrd="5" destOrd="0" presId="urn:microsoft.com/office/officeart/2018/2/layout/IconVerticalSolidList"/>
    <dgm:cxn modelId="{9D2782EE-CADB-4FF4-9D91-F1B60694EB19}" type="presParOf" srcId="{FE909032-D46C-43F0-9AC4-8CC5FB246B65}" destId="{773A8265-3E37-4316-9AE9-F8D0B35F3E18}" srcOrd="6" destOrd="0" presId="urn:microsoft.com/office/officeart/2018/2/layout/IconVerticalSolidList"/>
    <dgm:cxn modelId="{AC881403-1007-4759-80BB-208AF23406CB}" type="presParOf" srcId="{773A8265-3E37-4316-9AE9-F8D0B35F3E18}" destId="{E4BB9309-C9E2-4F87-BD8C-8C45930CF127}" srcOrd="0" destOrd="0" presId="urn:microsoft.com/office/officeart/2018/2/layout/IconVerticalSolidList"/>
    <dgm:cxn modelId="{0637511A-2415-4858-B4D4-0010BFCADD0E}" type="presParOf" srcId="{773A8265-3E37-4316-9AE9-F8D0B35F3E18}" destId="{58F4613D-9388-4BC6-BE94-5C8E8F7A9264}" srcOrd="1" destOrd="0" presId="urn:microsoft.com/office/officeart/2018/2/layout/IconVerticalSolidList"/>
    <dgm:cxn modelId="{9B313AB6-3376-42A2-A0DD-DE8FE85E1CDB}" type="presParOf" srcId="{773A8265-3E37-4316-9AE9-F8D0B35F3E18}" destId="{EF757CAC-BF81-41C7-95C3-EB5B7C1B23BE}" srcOrd="2" destOrd="0" presId="urn:microsoft.com/office/officeart/2018/2/layout/IconVerticalSolidList"/>
    <dgm:cxn modelId="{A02A4E0B-3B11-47C7-94E7-E63D91C04F72}" type="presParOf" srcId="{773A8265-3E37-4316-9AE9-F8D0B35F3E18}" destId="{42505B64-6D76-48AB-9FE3-D86775774AD9}"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05C470-51BE-4F15-B145-2E683029D3EA}">
      <dsp:nvSpPr>
        <dsp:cNvPr id="0" name=""/>
        <dsp:cNvSpPr/>
      </dsp:nvSpPr>
      <dsp:spPr>
        <a:xfrm>
          <a:off x="0" y="459"/>
          <a:ext cx="10753725" cy="107606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2C2524AA-823C-4011-A6EB-E9416546D785}">
      <dsp:nvSpPr>
        <dsp:cNvPr id="0" name=""/>
        <dsp:cNvSpPr/>
      </dsp:nvSpPr>
      <dsp:spPr>
        <a:xfrm>
          <a:off x="325508" y="242573"/>
          <a:ext cx="591834" cy="59183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2CB96DD4-3E82-4EE8-8E50-A95C3008AF4C}">
      <dsp:nvSpPr>
        <dsp:cNvPr id="0" name=""/>
        <dsp:cNvSpPr/>
      </dsp:nvSpPr>
      <dsp:spPr>
        <a:xfrm>
          <a:off x="1242851" y="459"/>
          <a:ext cx="9510873" cy="1076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883" tIns="113883" rIns="113883" bIns="113883" numCol="1" spcCol="1270" anchor="ctr" anchorCtr="0">
          <a:noAutofit/>
        </a:bodyPr>
        <a:lstStyle/>
        <a:p>
          <a:pPr marL="0" lvl="0" indent="0" algn="l" defTabSz="1111250">
            <a:lnSpc>
              <a:spcPct val="100000"/>
            </a:lnSpc>
            <a:spcBef>
              <a:spcPct val="0"/>
            </a:spcBef>
            <a:spcAft>
              <a:spcPct val="35000"/>
            </a:spcAft>
            <a:buNone/>
          </a:pPr>
          <a:r>
            <a:rPr lang="it-IT" sz="2500" kern="1200" dirty="0" err="1"/>
            <a:t>Sensors</a:t>
          </a:r>
          <a:r>
            <a:rPr lang="it-IT" sz="2500" kern="1200" dirty="0"/>
            <a:t> </a:t>
          </a:r>
          <a:r>
            <a:rPr lang="it-IT" sz="2500" kern="1200" dirty="0" err="1"/>
            <a:t>provide</a:t>
          </a:r>
          <a:r>
            <a:rPr lang="it-IT" sz="2500" kern="1200" dirty="0"/>
            <a:t> a </a:t>
          </a:r>
          <a:r>
            <a:rPr lang="it-IT" sz="2500" kern="1200" dirty="0" err="1"/>
            <a:t>CoAP</a:t>
          </a:r>
          <a:r>
            <a:rPr lang="it-IT" sz="2500" kern="1200" dirty="0"/>
            <a:t> </a:t>
          </a:r>
          <a:r>
            <a:rPr lang="it-IT" sz="2500" kern="1200" dirty="0" err="1"/>
            <a:t>resource</a:t>
          </a:r>
          <a:r>
            <a:rPr lang="it-IT" sz="2500" kern="1200" dirty="0"/>
            <a:t> (</a:t>
          </a:r>
          <a:r>
            <a:rPr lang="it-IT" sz="2500" kern="1200" dirty="0" err="1"/>
            <a:t>called</a:t>
          </a:r>
          <a:r>
            <a:rPr lang="it-IT" sz="2500" kern="1200" dirty="0"/>
            <a:t> after the </a:t>
          </a:r>
          <a:r>
            <a:rPr lang="it-IT" sz="2500" kern="1200" dirty="0" err="1"/>
            <a:t>metric’s</a:t>
          </a:r>
          <a:r>
            <a:rPr lang="it-IT" sz="2500" kern="1200" dirty="0"/>
            <a:t> name)</a:t>
          </a:r>
          <a:endParaRPr lang="en-US" sz="2500" kern="1200" dirty="0"/>
        </a:p>
      </dsp:txBody>
      <dsp:txXfrm>
        <a:off x="1242851" y="459"/>
        <a:ext cx="9510873" cy="1076062"/>
      </dsp:txXfrm>
    </dsp:sp>
    <dsp:sp modelId="{E2A68268-A41C-4EDF-9ECF-C526E7ED5915}">
      <dsp:nvSpPr>
        <dsp:cNvPr id="0" name=""/>
        <dsp:cNvSpPr/>
      </dsp:nvSpPr>
      <dsp:spPr>
        <a:xfrm>
          <a:off x="0" y="1345537"/>
          <a:ext cx="10753725" cy="107606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0622C7D4-A70A-44CB-B97E-5A086AC3F163}">
      <dsp:nvSpPr>
        <dsp:cNvPr id="0" name=""/>
        <dsp:cNvSpPr/>
      </dsp:nvSpPr>
      <dsp:spPr>
        <a:xfrm>
          <a:off x="325508" y="1587651"/>
          <a:ext cx="591834" cy="59183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DE531FAF-DAFB-4506-A089-B45EA35445B6}">
      <dsp:nvSpPr>
        <dsp:cNvPr id="0" name=""/>
        <dsp:cNvSpPr/>
      </dsp:nvSpPr>
      <dsp:spPr>
        <a:xfrm>
          <a:off x="1242851" y="1345537"/>
          <a:ext cx="9510873" cy="1076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883" tIns="113883" rIns="113883" bIns="113883" numCol="1" spcCol="1270" anchor="ctr" anchorCtr="0">
          <a:noAutofit/>
        </a:bodyPr>
        <a:lstStyle/>
        <a:p>
          <a:pPr marL="0" lvl="0" indent="0" algn="l" defTabSz="1111250">
            <a:lnSpc>
              <a:spcPct val="100000"/>
            </a:lnSpc>
            <a:spcBef>
              <a:spcPct val="0"/>
            </a:spcBef>
            <a:spcAft>
              <a:spcPct val="35000"/>
            </a:spcAft>
            <a:buNone/>
          </a:pPr>
          <a:r>
            <a:rPr lang="it-IT" sz="2500" kern="1200"/>
            <a:t>Actuators observe these values in order to know when change their status, using a Machine-To-Machine communication approach</a:t>
          </a:r>
          <a:endParaRPr lang="en-US" sz="2500" kern="1200"/>
        </a:p>
      </dsp:txBody>
      <dsp:txXfrm>
        <a:off x="1242851" y="1345537"/>
        <a:ext cx="9510873" cy="1076062"/>
      </dsp:txXfrm>
    </dsp:sp>
    <dsp:sp modelId="{ED6DA2A0-A73C-4D0A-8C8D-A6645019FF68}">
      <dsp:nvSpPr>
        <dsp:cNvPr id="0" name=""/>
        <dsp:cNvSpPr/>
      </dsp:nvSpPr>
      <dsp:spPr>
        <a:xfrm>
          <a:off x="0" y="2690615"/>
          <a:ext cx="10753725" cy="107606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079FC09F-22C4-43F2-BB77-1B4AC048DA1D}">
      <dsp:nvSpPr>
        <dsp:cNvPr id="0" name=""/>
        <dsp:cNvSpPr/>
      </dsp:nvSpPr>
      <dsp:spPr>
        <a:xfrm>
          <a:off x="325508" y="2932729"/>
          <a:ext cx="591834" cy="59183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066FBFA6-F34D-4578-8F7F-56E88A9FBD59}">
      <dsp:nvSpPr>
        <dsp:cNvPr id="0" name=""/>
        <dsp:cNvSpPr/>
      </dsp:nvSpPr>
      <dsp:spPr>
        <a:xfrm>
          <a:off x="1242851" y="2690615"/>
          <a:ext cx="9510873" cy="1076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883" tIns="113883" rIns="113883" bIns="113883" numCol="1" spcCol="1270" anchor="ctr" anchorCtr="0">
          <a:noAutofit/>
        </a:bodyPr>
        <a:lstStyle/>
        <a:p>
          <a:pPr marL="0" lvl="0" indent="0" algn="l" defTabSz="1111250">
            <a:lnSpc>
              <a:spcPct val="100000"/>
            </a:lnSpc>
            <a:spcBef>
              <a:spcPct val="0"/>
            </a:spcBef>
            <a:spcAft>
              <a:spcPct val="35000"/>
            </a:spcAft>
            <a:buNone/>
          </a:pPr>
          <a:r>
            <a:rPr lang="it-IT" sz="2500" kern="1200"/>
            <a:t>Cloud application provide these data to the web clients</a:t>
          </a:r>
          <a:endParaRPr lang="en-US" sz="2500" kern="1200"/>
        </a:p>
      </dsp:txBody>
      <dsp:txXfrm>
        <a:off x="1242851" y="2690615"/>
        <a:ext cx="9510873" cy="107606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F57D7C-73AA-48DD-907D-B9E74A5CC22C}">
      <dsp:nvSpPr>
        <dsp:cNvPr id="0" name=""/>
        <dsp:cNvSpPr/>
      </dsp:nvSpPr>
      <dsp:spPr>
        <a:xfrm>
          <a:off x="0" y="1902"/>
          <a:ext cx="10506456" cy="96445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8DE2F73F-83E9-4250-8D28-E33743C2D4EE}">
      <dsp:nvSpPr>
        <dsp:cNvPr id="0" name=""/>
        <dsp:cNvSpPr/>
      </dsp:nvSpPr>
      <dsp:spPr>
        <a:xfrm>
          <a:off x="291746" y="218904"/>
          <a:ext cx="530447" cy="53044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348A357D-DD7D-4D79-B47E-41E4F81E4842}">
      <dsp:nvSpPr>
        <dsp:cNvPr id="0" name=""/>
        <dsp:cNvSpPr/>
      </dsp:nvSpPr>
      <dsp:spPr>
        <a:xfrm>
          <a:off x="1113940" y="1902"/>
          <a:ext cx="9392515" cy="964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071" tIns="102071" rIns="102071" bIns="102071" numCol="1" spcCol="1270" anchor="ctr" anchorCtr="0">
          <a:noAutofit/>
        </a:bodyPr>
        <a:lstStyle/>
        <a:p>
          <a:pPr marL="0" lvl="0" indent="0" algn="l" defTabSz="933450">
            <a:lnSpc>
              <a:spcPct val="100000"/>
            </a:lnSpc>
            <a:spcBef>
              <a:spcPct val="0"/>
            </a:spcBef>
            <a:spcAft>
              <a:spcPct val="35000"/>
            </a:spcAft>
            <a:buNone/>
          </a:pPr>
          <a:r>
            <a:rPr lang="it-IT" sz="2100" kern="1200" dirty="0"/>
            <a:t>After the </a:t>
          </a:r>
          <a:r>
            <a:rPr lang="it-IT" sz="2100" kern="1200" dirty="0" err="1"/>
            <a:t>registration</a:t>
          </a:r>
          <a:r>
            <a:rPr lang="it-IT" sz="2100" kern="1200" dirty="0"/>
            <a:t> to the cloud </a:t>
          </a:r>
          <a:r>
            <a:rPr lang="it-IT" sz="2100" kern="1200" dirty="0" err="1"/>
            <a:t>application</a:t>
          </a:r>
          <a:r>
            <a:rPr lang="it-IT" sz="2100" kern="1200" dirty="0"/>
            <a:t>, </a:t>
          </a:r>
          <a:r>
            <a:rPr lang="it-IT" sz="2100" kern="1200" dirty="0" err="1"/>
            <a:t>actuators</a:t>
          </a:r>
          <a:r>
            <a:rPr lang="it-IT" sz="2100" kern="1200" dirty="0"/>
            <a:t> query the </a:t>
          </a:r>
          <a:r>
            <a:rPr lang="it-IT" sz="2100" kern="1200" dirty="0" err="1"/>
            <a:t>registered</a:t>
          </a:r>
          <a:r>
            <a:rPr lang="it-IT" sz="2100" kern="1200" dirty="0"/>
            <a:t> devices database to </a:t>
          </a:r>
          <a:r>
            <a:rPr lang="it-IT" sz="2100" kern="1200" dirty="0" err="1"/>
            <a:t>retrieve</a:t>
          </a:r>
          <a:r>
            <a:rPr lang="it-IT" sz="2100" kern="1200" dirty="0"/>
            <a:t> the </a:t>
          </a:r>
          <a:r>
            <a:rPr lang="it-IT" sz="2100" kern="1200" dirty="0" err="1"/>
            <a:t>address</a:t>
          </a:r>
          <a:r>
            <a:rPr lang="it-IT" sz="2100" kern="1200" dirty="0"/>
            <a:t> of the </a:t>
          </a:r>
          <a:r>
            <a:rPr lang="it-IT" sz="2100" kern="1200" dirty="0" err="1"/>
            <a:t>sensor</a:t>
          </a:r>
          <a:r>
            <a:rPr lang="it-IT" sz="2100" kern="1200" dirty="0"/>
            <a:t> in the room </a:t>
          </a:r>
          <a:r>
            <a:rPr lang="it-IT" sz="2100" kern="1200" dirty="0" err="1"/>
            <a:t>that</a:t>
          </a:r>
          <a:r>
            <a:rPr lang="it-IT" sz="2100" kern="1200" dirty="0"/>
            <a:t> matches </a:t>
          </a:r>
          <a:r>
            <a:rPr lang="it-IT" sz="2100" kern="1200" dirty="0" err="1"/>
            <a:t>its</a:t>
          </a:r>
          <a:r>
            <a:rPr lang="it-IT" sz="2100" kern="1200" dirty="0"/>
            <a:t> </a:t>
          </a:r>
          <a:r>
            <a:rPr lang="it-IT" sz="2100" kern="1200" dirty="0" err="1"/>
            <a:t>metric</a:t>
          </a:r>
          <a:endParaRPr lang="en-US" sz="2100" kern="1200" dirty="0"/>
        </a:p>
      </dsp:txBody>
      <dsp:txXfrm>
        <a:off x="1113940" y="1902"/>
        <a:ext cx="9392515" cy="964450"/>
      </dsp:txXfrm>
    </dsp:sp>
    <dsp:sp modelId="{DB5C2FBA-8885-4BE3-A0FA-02F8390210A3}">
      <dsp:nvSpPr>
        <dsp:cNvPr id="0" name=""/>
        <dsp:cNvSpPr/>
      </dsp:nvSpPr>
      <dsp:spPr>
        <a:xfrm>
          <a:off x="0" y="1207466"/>
          <a:ext cx="10506456" cy="96445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C4426E0E-935F-4E5C-9245-1CD3C0EDFC07}">
      <dsp:nvSpPr>
        <dsp:cNvPr id="0" name=""/>
        <dsp:cNvSpPr/>
      </dsp:nvSpPr>
      <dsp:spPr>
        <a:xfrm>
          <a:off x="291746" y="1424467"/>
          <a:ext cx="530447" cy="53044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CECCA6D1-EF92-4B22-B34E-82A26768FB50}">
      <dsp:nvSpPr>
        <dsp:cNvPr id="0" name=""/>
        <dsp:cNvSpPr/>
      </dsp:nvSpPr>
      <dsp:spPr>
        <a:xfrm>
          <a:off x="1113940" y="1207466"/>
          <a:ext cx="9392515" cy="964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071" tIns="102071" rIns="102071" bIns="102071" numCol="1" spcCol="1270" anchor="ctr" anchorCtr="0">
          <a:noAutofit/>
        </a:bodyPr>
        <a:lstStyle/>
        <a:p>
          <a:pPr marL="0" lvl="0" indent="0" algn="l" defTabSz="933450">
            <a:lnSpc>
              <a:spcPct val="100000"/>
            </a:lnSpc>
            <a:spcBef>
              <a:spcPct val="0"/>
            </a:spcBef>
            <a:spcAft>
              <a:spcPct val="35000"/>
            </a:spcAft>
            <a:buNone/>
          </a:pPr>
          <a:r>
            <a:rPr lang="it-IT" sz="2100" kern="1200"/>
            <a:t>Actuators then observe the sensed resource on that device </a:t>
          </a:r>
          <a:endParaRPr lang="en-US" sz="2100" kern="1200"/>
        </a:p>
      </dsp:txBody>
      <dsp:txXfrm>
        <a:off x="1113940" y="1207466"/>
        <a:ext cx="9392515" cy="964450"/>
      </dsp:txXfrm>
    </dsp:sp>
    <dsp:sp modelId="{8BC6139A-0588-4848-928B-4A484F13995D}">
      <dsp:nvSpPr>
        <dsp:cNvPr id="0" name=""/>
        <dsp:cNvSpPr/>
      </dsp:nvSpPr>
      <dsp:spPr>
        <a:xfrm>
          <a:off x="0" y="2413029"/>
          <a:ext cx="10506456" cy="96445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B365E866-D163-4F97-A1EB-7A9886E86AE3}">
      <dsp:nvSpPr>
        <dsp:cNvPr id="0" name=""/>
        <dsp:cNvSpPr/>
      </dsp:nvSpPr>
      <dsp:spPr>
        <a:xfrm>
          <a:off x="291746" y="2630030"/>
          <a:ext cx="530447" cy="53044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B762B184-DA82-4B74-BEBA-612EAA38D0CD}">
      <dsp:nvSpPr>
        <dsp:cNvPr id="0" name=""/>
        <dsp:cNvSpPr/>
      </dsp:nvSpPr>
      <dsp:spPr>
        <a:xfrm>
          <a:off x="1113940" y="2413029"/>
          <a:ext cx="9392515" cy="964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071" tIns="102071" rIns="102071" bIns="102071" numCol="1" spcCol="1270" anchor="ctr" anchorCtr="0">
          <a:noAutofit/>
        </a:bodyPr>
        <a:lstStyle/>
        <a:p>
          <a:pPr marL="0" lvl="0" indent="0" algn="l" defTabSz="933450">
            <a:lnSpc>
              <a:spcPct val="100000"/>
            </a:lnSpc>
            <a:spcBef>
              <a:spcPct val="0"/>
            </a:spcBef>
            <a:spcAft>
              <a:spcPct val="35000"/>
            </a:spcAft>
            <a:buNone/>
          </a:pPr>
          <a:r>
            <a:rPr lang="it-IT" sz="2100" kern="1200"/>
            <a:t>Actuators have thresholds: when the sensed value exceeds one of the thresholds, the actuator autonomously performs an action (e.g. switches on/off, increase its power…)</a:t>
          </a:r>
          <a:endParaRPr lang="en-US" sz="2100" kern="1200"/>
        </a:p>
      </dsp:txBody>
      <dsp:txXfrm>
        <a:off x="1113940" y="2413029"/>
        <a:ext cx="9392515" cy="964450"/>
      </dsp:txXfrm>
    </dsp:sp>
    <dsp:sp modelId="{E4BB9309-C9E2-4F87-BD8C-8C45930CF127}">
      <dsp:nvSpPr>
        <dsp:cNvPr id="0" name=""/>
        <dsp:cNvSpPr/>
      </dsp:nvSpPr>
      <dsp:spPr>
        <a:xfrm>
          <a:off x="0" y="3618592"/>
          <a:ext cx="10506456" cy="96445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58F4613D-9388-4BC6-BE94-5C8E8F7A9264}">
      <dsp:nvSpPr>
        <dsp:cNvPr id="0" name=""/>
        <dsp:cNvSpPr/>
      </dsp:nvSpPr>
      <dsp:spPr>
        <a:xfrm>
          <a:off x="291746" y="3835593"/>
          <a:ext cx="530447" cy="53044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42505B64-6D76-48AB-9FE3-D86775774AD9}">
      <dsp:nvSpPr>
        <dsp:cNvPr id="0" name=""/>
        <dsp:cNvSpPr/>
      </dsp:nvSpPr>
      <dsp:spPr>
        <a:xfrm>
          <a:off x="1113940" y="3618592"/>
          <a:ext cx="9392515" cy="964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071" tIns="102071" rIns="102071" bIns="102071" numCol="1" spcCol="1270" anchor="ctr" anchorCtr="0">
          <a:noAutofit/>
        </a:bodyPr>
        <a:lstStyle/>
        <a:p>
          <a:pPr marL="0" lvl="0" indent="0" algn="l" defTabSz="933450">
            <a:lnSpc>
              <a:spcPct val="100000"/>
            </a:lnSpc>
            <a:spcBef>
              <a:spcPct val="0"/>
            </a:spcBef>
            <a:spcAft>
              <a:spcPct val="35000"/>
            </a:spcAft>
            <a:buNone/>
          </a:pPr>
          <a:r>
            <a:rPr lang="it-IT" sz="2100" kern="1200"/>
            <a:t>Thresholds can be modified by the clients</a:t>
          </a:r>
          <a:endParaRPr lang="en-US" sz="2100" kern="1200"/>
        </a:p>
      </dsp:txBody>
      <dsp:txXfrm>
        <a:off x="1113940" y="3618592"/>
        <a:ext cx="9392515" cy="96445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3.jpeg>
</file>

<file path=ppt/media/image4.png>
</file>

<file path=ppt/media/image5.png>
</file>

<file path=ppt/media/image6.pn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it-IT"/>
              <a:t>Fare clic per modificare lo stile del sottotitolo dello schema</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7C832CE3-BC61-4E08-85E3-4BF30B1D5ED2}" type="datetimeFigureOut">
              <a:rPr lang="it-IT" smtClean="0"/>
              <a:t>16/07/2020</a:t>
            </a:fld>
            <a:endParaRPr lang="it-IT"/>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it-IT"/>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D67CC1FB-E68F-4E35-B271-3EA41F80F7C1}" type="slidenum">
              <a:rPr lang="it-IT" smtClean="0"/>
              <a:t>‹N›</a:t>
            </a:fld>
            <a:endParaRPr lang="it-IT"/>
          </a:p>
        </p:txBody>
      </p:sp>
    </p:spTree>
    <p:extLst>
      <p:ext uri="{BB962C8B-B14F-4D97-AF65-F5344CB8AC3E}">
        <p14:creationId xmlns:p14="http://schemas.microsoft.com/office/powerpoint/2010/main" val="35482499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7C832CE3-BC61-4E08-85E3-4BF30B1D5ED2}" type="datetimeFigureOut">
              <a:rPr lang="it-IT" smtClean="0"/>
              <a:t>16/07/2020</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D67CC1FB-E68F-4E35-B271-3EA41F80F7C1}" type="slidenum">
              <a:rPr lang="it-IT" smtClean="0"/>
              <a:t>‹N›</a:t>
            </a:fld>
            <a:endParaRPr lang="it-IT"/>
          </a:p>
        </p:txBody>
      </p:sp>
    </p:spTree>
    <p:extLst>
      <p:ext uri="{BB962C8B-B14F-4D97-AF65-F5344CB8AC3E}">
        <p14:creationId xmlns:p14="http://schemas.microsoft.com/office/powerpoint/2010/main" val="41315669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7C832CE3-BC61-4E08-85E3-4BF30B1D5ED2}" type="datetimeFigureOut">
              <a:rPr lang="it-IT" smtClean="0"/>
              <a:t>16/07/2020</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D67CC1FB-E68F-4E35-B271-3EA41F80F7C1}" type="slidenum">
              <a:rPr lang="it-IT" smtClean="0"/>
              <a:t>‹N›</a:t>
            </a:fld>
            <a:endParaRPr lang="it-IT"/>
          </a:p>
        </p:txBody>
      </p:sp>
    </p:spTree>
    <p:extLst>
      <p:ext uri="{BB962C8B-B14F-4D97-AF65-F5344CB8AC3E}">
        <p14:creationId xmlns:p14="http://schemas.microsoft.com/office/powerpoint/2010/main" val="33071732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7C832CE3-BC61-4E08-85E3-4BF30B1D5ED2}" type="datetimeFigureOut">
              <a:rPr lang="it-IT" smtClean="0"/>
              <a:t>16/07/2020</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D67CC1FB-E68F-4E35-B271-3EA41F80F7C1}" type="slidenum">
              <a:rPr lang="it-IT" smtClean="0"/>
              <a:t>‹N›</a:t>
            </a:fld>
            <a:endParaRPr lang="it-IT"/>
          </a:p>
        </p:txBody>
      </p:sp>
    </p:spTree>
    <p:extLst>
      <p:ext uri="{BB962C8B-B14F-4D97-AF65-F5344CB8AC3E}">
        <p14:creationId xmlns:p14="http://schemas.microsoft.com/office/powerpoint/2010/main" val="22698231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7C832CE3-BC61-4E08-85E3-4BF30B1D5ED2}" type="datetimeFigureOut">
              <a:rPr lang="it-IT" smtClean="0"/>
              <a:t>16/07/2020</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D67CC1FB-E68F-4E35-B271-3EA41F80F7C1}" type="slidenum">
              <a:rPr lang="it-IT" smtClean="0"/>
              <a:t>‹N›</a:t>
            </a:fld>
            <a:endParaRPr lang="it-IT"/>
          </a:p>
        </p:txBody>
      </p:sp>
    </p:spTree>
    <p:extLst>
      <p:ext uri="{BB962C8B-B14F-4D97-AF65-F5344CB8AC3E}">
        <p14:creationId xmlns:p14="http://schemas.microsoft.com/office/powerpoint/2010/main" val="15389214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7C832CE3-BC61-4E08-85E3-4BF30B1D5ED2}" type="datetimeFigureOut">
              <a:rPr lang="it-IT" smtClean="0"/>
              <a:t>16/07/2020</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D67CC1FB-E68F-4E35-B271-3EA41F80F7C1}" type="slidenum">
              <a:rPr lang="it-IT" smtClean="0"/>
              <a:t>‹N›</a:t>
            </a:fld>
            <a:endParaRPr lang="it-IT"/>
          </a:p>
        </p:txBody>
      </p:sp>
    </p:spTree>
    <p:extLst>
      <p:ext uri="{BB962C8B-B14F-4D97-AF65-F5344CB8AC3E}">
        <p14:creationId xmlns:p14="http://schemas.microsoft.com/office/powerpoint/2010/main" val="36333871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7C832CE3-BC61-4E08-85E3-4BF30B1D5ED2}" type="datetimeFigureOut">
              <a:rPr lang="it-IT" smtClean="0"/>
              <a:t>16/07/2020</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D67CC1FB-E68F-4E35-B271-3EA41F80F7C1}" type="slidenum">
              <a:rPr lang="it-IT" smtClean="0"/>
              <a:t>‹N›</a:t>
            </a:fld>
            <a:endParaRPr lang="it-IT"/>
          </a:p>
        </p:txBody>
      </p:sp>
    </p:spTree>
    <p:extLst>
      <p:ext uri="{BB962C8B-B14F-4D97-AF65-F5344CB8AC3E}">
        <p14:creationId xmlns:p14="http://schemas.microsoft.com/office/powerpoint/2010/main" val="636840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7C832CE3-BC61-4E08-85E3-4BF30B1D5ED2}" type="datetimeFigureOut">
              <a:rPr lang="it-IT" smtClean="0"/>
              <a:t>16/07/2020</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D67CC1FB-E68F-4E35-B271-3EA41F80F7C1}" type="slidenum">
              <a:rPr lang="it-IT" smtClean="0"/>
              <a:t>‹N›</a:t>
            </a:fld>
            <a:endParaRPr lang="it-IT"/>
          </a:p>
        </p:txBody>
      </p:sp>
    </p:spTree>
    <p:extLst>
      <p:ext uri="{BB962C8B-B14F-4D97-AF65-F5344CB8AC3E}">
        <p14:creationId xmlns:p14="http://schemas.microsoft.com/office/powerpoint/2010/main" val="4889516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32CE3-BC61-4E08-85E3-4BF30B1D5ED2}" type="datetimeFigureOut">
              <a:rPr lang="it-IT" smtClean="0"/>
              <a:t>16/07/2020</a:t>
            </a:fld>
            <a:endParaRPr lang="it-IT"/>
          </a:p>
        </p:txBody>
      </p:sp>
      <p:sp>
        <p:nvSpPr>
          <p:cNvPr id="3" name="Footer Placeholder 2"/>
          <p:cNvSpPr>
            <a:spLocks noGrp="1"/>
          </p:cNvSpPr>
          <p:nvPr>
            <p:ph type="ftr" sz="quarter" idx="11"/>
          </p:nvPr>
        </p:nvSpPr>
        <p:spPr/>
        <p:txBody>
          <a:bodyPr/>
          <a:lstStyle/>
          <a:p>
            <a:endParaRPr lang="it-IT"/>
          </a:p>
        </p:txBody>
      </p:sp>
      <p:sp>
        <p:nvSpPr>
          <p:cNvPr id="4" name="Slide Number Placeholder 3"/>
          <p:cNvSpPr>
            <a:spLocks noGrp="1"/>
          </p:cNvSpPr>
          <p:nvPr>
            <p:ph type="sldNum" sz="quarter" idx="12"/>
          </p:nvPr>
        </p:nvSpPr>
        <p:spPr/>
        <p:txBody>
          <a:bodyPr/>
          <a:lstStyle/>
          <a:p>
            <a:fld id="{D67CC1FB-E68F-4E35-B271-3EA41F80F7C1}" type="slidenum">
              <a:rPr lang="it-IT" smtClean="0"/>
              <a:t>‹N›</a:t>
            </a:fld>
            <a:endParaRPr lang="it-IT"/>
          </a:p>
        </p:txBody>
      </p:sp>
    </p:spTree>
    <p:extLst>
      <p:ext uri="{BB962C8B-B14F-4D97-AF65-F5344CB8AC3E}">
        <p14:creationId xmlns:p14="http://schemas.microsoft.com/office/powerpoint/2010/main" val="25719224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it-IT"/>
              <a:t>Fare clic per modificare lo stile del titolo dello schema</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it-IT"/>
              <a:t>Fare clic per modificare gli stili del testo dello schema</a:t>
            </a:r>
          </a:p>
        </p:txBody>
      </p:sp>
      <p:sp>
        <p:nvSpPr>
          <p:cNvPr id="5" name="Date Placeholder 4"/>
          <p:cNvSpPr>
            <a:spLocks noGrp="1"/>
          </p:cNvSpPr>
          <p:nvPr>
            <p:ph type="dt" sz="half" idx="10"/>
          </p:nvPr>
        </p:nvSpPr>
        <p:spPr/>
        <p:txBody>
          <a:bodyPr/>
          <a:lstStyle/>
          <a:p>
            <a:fld id="{7C832CE3-BC61-4E08-85E3-4BF30B1D5ED2}" type="datetimeFigureOut">
              <a:rPr lang="it-IT" smtClean="0"/>
              <a:t>16/07/2020</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D67CC1FB-E68F-4E35-B271-3EA41F80F7C1}" type="slidenum">
              <a:rPr lang="it-IT" smtClean="0"/>
              <a:t>‹N›</a:t>
            </a:fld>
            <a:endParaRPr lang="it-IT"/>
          </a:p>
        </p:txBody>
      </p:sp>
    </p:spTree>
    <p:extLst>
      <p:ext uri="{BB962C8B-B14F-4D97-AF65-F5344CB8AC3E}">
        <p14:creationId xmlns:p14="http://schemas.microsoft.com/office/powerpoint/2010/main" val="21767114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7C832CE3-BC61-4E08-85E3-4BF30B1D5ED2}" type="datetimeFigureOut">
              <a:rPr lang="it-IT" smtClean="0"/>
              <a:t>16/07/2020</a:t>
            </a:fld>
            <a:endParaRPr lang="it-IT"/>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it-IT"/>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D67CC1FB-E68F-4E35-B271-3EA41F80F7C1}" type="slidenum">
              <a:rPr lang="it-IT" smtClean="0"/>
              <a:t>‹N›</a:t>
            </a:fld>
            <a:endParaRPr lang="it-IT"/>
          </a:p>
        </p:txBody>
      </p:sp>
    </p:spTree>
    <p:extLst>
      <p:ext uri="{BB962C8B-B14F-4D97-AF65-F5344CB8AC3E}">
        <p14:creationId xmlns:p14="http://schemas.microsoft.com/office/powerpoint/2010/main" val="2586210033"/>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7C832CE3-BC61-4E08-85E3-4BF30B1D5ED2}" type="datetimeFigureOut">
              <a:rPr lang="it-IT" smtClean="0"/>
              <a:t>16/07/2020</a:t>
            </a:fld>
            <a:endParaRPr lang="it-IT"/>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it-IT"/>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D67CC1FB-E68F-4E35-B271-3EA41F80F7C1}" type="slidenum">
              <a:rPr lang="it-IT" smtClean="0"/>
              <a:t>‹N›</a:t>
            </a:fld>
            <a:endParaRPr lang="it-IT"/>
          </a:p>
        </p:txBody>
      </p:sp>
    </p:spTree>
    <p:extLst>
      <p:ext uri="{BB962C8B-B14F-4D97-AF65-F5344CB8AC3E}">
        <p14:creationId xmlns:p14="http://schemas.microsoft.com/office/powerpoint/2010/main" val="2974049860"/>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s://creativecommons.org/licenses/by-sa/3.0/" TargetMode="External"/><Relationship Id="rId4" Type="http://schemas.openxmlformats.org/officeDocument/2006/relationships/hyperlink" Target="https://en.wikipedia.org/wiki/File:Kelp_Forests,_National_Museum_of_Marine_Biology_and_Aquarium_20130825.jpg"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technofaq.org/posts/2018/06/5-key-application-areas-for-cloud-computing/" TargetMode="External"/><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C4A892D-088E-4414-965D-1F8C4212F6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C21C7934-19D8-4E10-A38C-43BBAEDB3270}"/>
              </a:ext>
            </a:extLst>
          </p:cNvPr>
          <p:cNvSpPr>
            <a:spLocks noGrp="1"/>
          </p:cNvSpPr>
          <p:nvPr>
            <p:ph type="ctrTitle"/>
          </p:nvPr>
        </p:nvSpPr>
        <p:spPr>
          <a:xfrm>
            <a:off x="476251" y="5019394"/>
            <a:ext cx="5286374" cy="1125190"/>
          </a:xfrm>
        </p:spPr>
        <p:txBody>
          <a:bodyPr>
            <a:normAutofit/>
          </a:bodyPr>
          <a:lstStyle/>
          <a:p>
            <a:pPr algn="ctr"/>
            <a:r>
              <a:rPr lang="it-IT" sz="6600" dirty="0"/>
              <a:t>The Aquarium</a:t>
            </a:r>
          </a:p>
        </p:txBody>
      </p:sp>
      <p:sp>
        <p:nvSpPr>
          <p:cNvPr id="3" name="Sottotitolo 2">
            <a:extLst>
              <a:ext uri="{FF2B5EF4-FFF2-40B4-BE49-F238E27FC236}">
                <a16:creationId xmlns:a16="http://schemas.microsoft.com/office/drawing/2014/main" id="{966FF01D-F21F-4D3D-BF4F-B7214F27668C}"/>
              </a:ext>
            </a:extLst>
          </p:cNvPr>
          <p:cNvSpPr>
            <a:spLocks noGrp="1"/>
          </p:cNvSpPr>
          <p:nvPr>
            <p:ph type="subTitle" idx="1"/>
          </p:nvPr>
        </p:nvSpPr>
        <p:spPr>
          <a:xfrm>
            <a:off x="5972175" y="4572001"/>
            <a:ext cx="6219825" cy="2285999"/>
          </a:xfrm>
        </p:spPr>
        <p:txBody>
          <a:bodyPr>
            <a:normAutofit lnSpcReduction="10000"/>
          </a:bodyPr>
          <a:lstStyle/>
          <a:p>
            <a:r>
              <a:rPr lang="it-IT" sz="2000" dirty="0">
                <a:solidFill>
                  <a:srgbClr val="FFFFFF"/>
                </a:solidFill>
              </a:rPr>
              <a:t>Design of an cloud-</a:t>
            </a:r>
            <a:r>
              <a:rPr lang="it-IT" sz="2000" dirty="0" err="1">
                <a:solidFill>
                  <a:srgbClr val="FFFFFF"/>
                </a:solidFill>
              </a:rPr>
              <a:t>based</a:t>
            </a:r>
            <a:r>
              <a:rPr lang="it-IT" sz="2000" dirty="0">
                <a:solidFill>
                  <a:srgbClr val="FFFFFF"/>
                </a:solidFill>
              </a:rPr>
              <a:t> IoT </a:t>
            </a:r>
            <a:r>
              <a:rPr lang="it-IT" sz="2000" dirty="0" err="1">
                <a:solidFill>
                  <a:srgbClr val="FFFFFF"/>
                </a:solidFill>
              </a:rPr>
              <a:t>application</a:t>
            </a:r>
            <a:r>
              <a:rPr lang="it-IT" sz="2000" dirty="0">
                <a:solidFill>
                  <a:srgbClr val="FFFFFF"/>
                </a:solidFill>
              </a:rPr>
              <a:t> </a:t>
            </a:r>
            <a:r>
              <a:rPr lang="it-IT" sz="2000" dirty="0" err="1">
                <a:solidFill>
                  <a:srgbClr val="FFFFFF"/>
                </a:solidFill>
              </a:rPr>
              <a:t>that</a:t>
            </a:r>
            <a:r>
              <a:rPr lang="it-IT" sz="2000" dirty="0">
                <a:solidFill>
                  <a:srgbClr val="FFFFFF"/>
                </a:solidFill>
              </a:rPr>
              <a:t> controls the state of the rooms and the tanks of an aquarium</a:t>
            </a:r>
          </a:p>
          <a:p>
            <a:endParaRPr lang="it-IT" sz="2000" dirty="0">
              <a:solidFill>
                <a:srgbClr val="FFFFFF"/>
              </a:solidFill>
            </a:endParaRPr>
          </a:p>
          <a:p>
            <a:pPr>
              <a:spcBef>
                <a:spcPts val="0"/>
              </a:spcBef>
            </a:pPr>
            <a:r>
              <a:rPr lang="it-IT" sz="2000" dirty="0">
                <a:solidFill>
                  <a:srgbClr val="FFFFFF"/>
                </a:solidFill>
              </a:rPr>
              <a:t>Leonardo BACCIOTTINI</a:t>
            </a:r>
          </a:p>
          <a:p>
            <a:pPr>
              <a:spcBef>
                <a:spcPts val="0"/>
              </a:spcBef>
            </a:pPr>
            <a:r>
              <a:rPr lang="it-IT" sz="2000" dirty="0">
                <a:solidFill>
                  <a:srgbClr val="FFFFFF"/>
                </a:solidFill>
              </a:rPr>
              <a:t>Federico PACINI</a:t>
            </a:r>
          </a:p>
          <a:p>
            <a:pPr>
              <a:spcBef>
                <a:spcPts val="0"/>
              </a:spcBef>
            </a:pPr>
            <a:r>
              <a:rPr lang="it-IT" sz="2000" dirty="0">
                <a:solidFill>
                  <a:srgbClr val="FFFFFF"/>
                </a:solidFill>
              </a:rPr>
              <a:t>Marco PETTORALI</a:t>
            </a:r>
          </a:p>
          <a:p>
            <a:pPr>
              <a:spcBef>
                <a:spcPts val="0"/>
              </a:spcBef>
            </a:pPr>
            <a:endParaRPr lang="it-IT" sz="2000" dirty="0">
              <a:solidFill>
                <a:srgbClr val="FFFFFF"/>
              </a:solidFill>
            </a:endParaRPr>
          </a:p>
          <a:p>
            <a:pPr>
              <a:spcBef>
                <a:spcPts val="0"/>
              </a:spcBef>
            </a:pPr>
            <a:r>
              <a:rPr lang="it-IT" sz="2000" dirty="0">
                <a:solidFill>
                  <a:srgbClr val="FFFFFF"/>
                </a:solidFill>
              </a:rPr>
              <a:t>A.A. 2019-2020</a:t>
            </a:r>
          </a:p>
        </p:txBody>
      </p:sp>
      <p:sp>
        <p:nvSpPr>
          <p:cNvPr id="14" name="Rectangle 13">
            <a:extLst>
              <a:ext uri="{FF2B5EF4-FFF2-40B4-BE49-F238E27FC236}">
                <a16:creationId xmlns:a16="http://schemas.microsoft.com/office/drawing/2014/main" id="{472BC85F-BF83-4D6D-A1BC-8EE5822F0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45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Immagine 6" descr="Immagine che contiene cibo, disegnando&#10;&#10;Descrizione generata automaticamente">
            <a:extLst>
              <a:ext uri="{FF2B5EF4-FFF2-40B4-BE49-F238E27FC236}">
                <a16:creationId xmlns:a16="http://schemas.microsoft.com/office/drawing/2014/main" id="{56A078DF-B0ED-4B68-AF56-CF691ACB4835}"/>
              </a:ext>
            </a:extLst>
          </p:cNvPr>
          <p:cNvPicPr>
            <a:picLocks noChangeAspect="1"/>
          </p:cNvPicPr>
          <p:nvPr/>
        </p:nvPicPr>
        <p:blipFill rotWithShape="1">
          <a:blip r:embed="rId2">
            <a:extLst>
              <a:ext uri="{28A0092B-C50C-407E-A947-70E740481C1C}">
                <a14:useLocalDpi xmlns:a14="http://schemas.microsoft.com/office/drawing/2010/main" val="0"/>
              </a:ext>
            </a:extLst>
          </a:blip>
          <a:srcRect t="7896" b="12252"/>
          <a:stretch/>
        </p:blipFill>
        <p:spPr>
          <a:xfrm>
            <a:off x="609600" y="713416"/>
            <a:ext cx="10938932" cy="3450306"/>
          </a:xfrm>
          <a:prstGeom prst="rect">
            <a:avLst/>
          </a:prstGeom>
        </p:spPr>
      </p:pic>
    </p:spTree>
    <p:extLst>
      <p:ext uri="{BB962C8B-B14F-4D97-AF65-F5344CB8AC3E}">
        <p14:creationId xmlns:p14="http://schemas.microsoft.com/office/powerpoint/2010/main" val="36051263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46D799B-F043-4592-8E2C-89D74EE1460A}"/>
              </a:ext>
            </a:extLst>
          </p:cNvPr>
          <p:cNvSpPr>
            <a:spLocks noGrp="1"/>
          </p:cNvSpPr>
          <p:nvPr>
            <p:ph type="title"/>
          </p:nvPr>
        </p:nvSpPr>
        <p:spPr>
          <a:xfrm>
            <a:off x="657224" y="499533"/>
            <a:ext cx="10772775" cy="1658198"/>
          </a:xfrm>
        </p:spPr>
        <p:txBody>
          <a:bodyPr>
            <a:normAutofit/>
          </a:bodyPr>
          <a:lstStyle/>
          <a:p>
            <a:r>
              <a:rPr lang="it-IT" dirty="0"/>
              <a:t>Cloud </a:t>
            </a:r>
            <a:r>
              <a:rPr lang="it-IT" dirty="0" err="1"/>
              <a:t>application</a:t>
            </a:r>
            <a:r>
              <a:rPr lang="it-IT" dirty="0"/>
              <a:t> – Web </a:t>
            </a:r>
            <a:r>
              <a:rPr lang="it-IT" dirty="0" err="1"/>
              <a:t>interface</a:t>
            </a:r>
            <a:endParaRPr lang="it-IT" dirty="0"/>
          </a:p>
        </p:txBody>
      </p:sp>
      <p:pic>
        <p:nvPicPr>
          <p:cNvPr id="6" name="Elemento grafico 5" descr="Tendenza in salita">
            <a:extLst>
              <a:ext uri="{FF2B5EF4-FFF2-40B4-BE49-F238E27FC236}">
                <a16:creationId xmlns:a16="http://schemas.microsoft.com/office/drawing/2014/main" id="{5664FE00-945F-4F9B-8D0D-2D4B9795F3F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99051" y="2104216"/>
            <a:ext cx="3383936" cy="3383936"/>
          </a:xfrm>
          <a:prstGeom prst="rect">
            <a:avLst/>
          </a:prstGeom>
        </p:spPr>
      </p:pic>
      <p:sp>
        <p:nvSpPr>
          <p:cNvPr id="3" name="Segnaposto contenuto 2">
            <a:extLst>
              <a:ext uri="{FF2B5EF4-FFF2-40B4-BE49-F238E27FC236}">
                <a16:creationId xmlns:a16="http://schemas.microsoft.com/office/drawing/2014/main" id="{D4AA6507-A8E5-4339-9766-51C251FB1309}"/>
              </a:ext>
            </a:extLst>
          </p:cNvPr>
          <p:cNvSpPr>
            <a:spLocks noGrp="1"/>
          </p:cNvSpPr>
          <p:nvPr>
            <p:ph idx="1"/>
          </p:nvPr>
        </p:nvSpPr>
        <p:spPr>
          <a:xfrm>
            <a:off x="4641336" y="2011680"/>
            <a:ext cx="6789044" cy="3766185"/>
          </a:xfrm>
        </p:spPr>
        <p:txBody>
          <a:bodyPr>
            <a:normAutofit/>
          </a:bodyPr>
          <a:lstStyle/>
          <a:p>
            <a:r>
              <a:rPr lang="it-IT" dirty="0"/>
              <a:t>The web </a:t>
            </a:r>
            <a:r>
              <a:rPr lang="it-IT" dirty="0" err="1"/>
              <a:t>interface</a:t>
            </a:r>
            <a:r>
              <a:rPr lang="it-IT" dirty="0"/>
              <a:t> </a:t>
            </a:r>
            <a:r>
              <a:rPr lang="it-IT" dirty="0" err="1"/>
              <a:t>provides</a:t>
            </a:r>
            <a:r>
              <a:rPr lang="it-IT" dirty="0"/>
              <a:t> the user the </a:t>
            </a:r>
            <a:r>
              <a:rPr lang="it-IT" dirty="0" err="1"/>
              <a:t>number</a:t>
            </a:r>
            <a:r>
              <a:rPr lang="it-IT" dirty="0"/>
              <a:t> of rooms in the aquarium, and a list of </a:t>
            </a:r>
            <a:r>
              <a:rPr lang="it-IT" dirty="0" err="1"/>
              <a:t>all</a:t>
            </a:r>
            <a:r>
              <a:rPr lang="it-IT" dirty="0"/>
              <a:t> </a:t>
            </a:r>
            <a:r>
              <a:rPr lang="it-IT" dirty="0" err="1"/>
              <a:t>sensors</a:t>
            </a:r>
            <a:r>
              <a:rPr lang="it-IT" dirty="0"/>
              <a:t> and </a:t>
            </a:r>
            <a:r>
              <a:rPr lang="it-IT" dirty="0" err="1"/>
              <a:t>actuators</a:t>
            </a:r>
            <a:r>
              <a:rPr lang="it-IT" dirty="0"/>
              <a:t> in </a:t>
            </a:r>
            <a:r>
              <a:rPr lang="it-IT" dirty="0" err="1"/>
              <a:t>each</a:t>
            </a:r>
            <a:r>
              <a:rPr lang="it-IT" dirty="0"/>
              <a:t> room</a:t>
            </a:r>
          </a:p>
          <a:p>
            <a:r>
              <a:rPr lang="it-IT" dirty="0"/>
              <a:t>For </a:t>
            </a:r>
            <a:r>
              <a:rPr lang="it-IT" dirty="0" err="1"/>
              <a:t>each</a:t>
            </a:r>
            <a:r>
              <a:rPr lang="it-IT" dirty="0"/>
              <a:t> device, some actions are </a:t>
            </a:r>
            <a:r>
              <a:rPr lang="it-IT" dirty="0" err="1"/>
              <a:t>possible</a:t>
            </a:r>
            <a:endParaRPr lang="it-IT" dirty="0"/>
          </a:p>
          <a:p>
            <a:pPr lvl="1"/>
            <a:r>
              <a:rPr lang="it-IT" dirty="0"/>
              <a:t>Track the </a:t>
            </a:r>
            <a:r>
              <a:rPr lang="it-IT" dirty="0" err="1"/>
              <a:t>variations</a:t>
            </a:r>
            <a:r>
              <a:rPr lang="it-IT" dirty="0"/>
              <a:t> of the </a:t>
            </a:r>
            <a:r>
              <a:rPr lang="it-IT" dirty="0" err="1"/>
              <a:t>resource</a:t>
            </a:r>
            <a:r>
              <a:rPr lang="it-IT" dirty="0"/>
              <a:t> </a:t>
            </a:r>
            <a:r>
              <a:rPr lang="it-IT" dirty="0" err="1"/>
              <a:t>using</a:t>
            </a:r>
            <a:r>
              <a:rPr lang="it-IT" dirty="0"/>
              <a:t> a </a:t>
            </a:r>
            <a:r>
              <a:rPr lang="it-IT" dirty="0" err="1"/>
              <a:t>graph</a:t>
            </a:r>
            <a:endParaRPr lang="it-IT" dirty="0"/>
          </a:p>
          <a:p>
            <a:pPr lvl="1"/>
            <a:r>
              <a:rPr lang="it-IT" dirty="0" err="1"/>
              <a:t>View</a:t>
            </a:r>
            <a:r>
              <a:rPr lang="it-IT" dirty="0"/>
              <a:t> the status of the </a:t>
            </a:r>
            <a:r>
              <a:rPr lang="it-IT" dirty="0" err="1"/>
              <a:t>sensor</a:t>
            </a:r>
            <a:r>
              <a:rPr lang="it-IT" dirty="0"/>
              <a:t> (</a:t>
            </a:r>
            <a:r>
              <a:rPr lang="it-IT" dirty="0" err="1"/>
              <a:t>working</a:t>
            </a:r>
            <a:r>
              <a:rPr lang="it-IT" dirty="0"/>
              <a:t>/</a:t>
            </a:r>
            <a:r>
              <a:rPr lang="it-IT" dirty="0" err="1"/>
              <a:t>error</a:t>
            </a:r>
            <a:r>
              <a:rPr lang="it-IT" dirty="0"/>
              <a:t>)</a:t>
            </a:r>
          </a:p>
          <a:p>
            <a:pPr lvl="1"/>
            <a:r>
              <a:rPr lang="it-IT" dirty="0"/>
              <a:t>Turn on/off the </a:t>
            </a:r>
            <a:r>
              <a:rPr lang="it-IT" dirty="0" err="1"/>
              <a:t>actuators</a:t>
            </a:r>
            <a:endParaRPr lang="it-IT" dirty="0"/>
          </a:p>
          <a:p>
            <a:pPr lvl="1"/>
            <a:r>
              <a:rPr lang="it-IT" dirty="0"/>
              <a:t>Set the </a:t>
            </a:r>
            <a:r>
              <a:rPr lang="it-IT" dirty="0" err="1"/>
              <a:t>thresholds</a:t>
            </a:r>
            <a:r>
              <a:rPr lang="it-IT" dirty="0"/>
              <a:t> of </a:t>
            </a:r>
            <a:r>
              <a:rPr lang="it-IT" dirty="0" err="1"/>
              <a:t>each</a:t>
            </a:r>
            <a:r>
              <a:rPr lang="it-IT" dirty="0"/>
              <a:t> </a:t>
            </a:r>
            <a:r>
              <a:rPr lang="it-IT" dirty="0" err="1"/>
              <a:t>actuator</a:t>
            </a:r>
            <a:endParaRPr lang="it-IT" dirty="0"/>
          </a:p>
          <a:p>
            <a:pPr lvl="1"/>
            <a:endParaRPr lang="it-IT" dirty="0"/>
          </a:p>
        </p:txBody>
      </p:sp>
    </p:spTree>
    <p:extLst>
      <p:ext uri="{BB962C8B-B14F-4D97-AF65-F5344CB8AC3E}">
        <p14:creationId xmlns:p14="http://schemas.microsoft.com/office/powerpoint/2010/main" val="10093695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19788A3-7865-4703-93E3-AA6456A890FA}"/>
              </a:ext>
            </a:extLst>
          </p:cNvPr>
          <p:cNvSpPr>
            <a:spLocks noGrp="1"/>
          </p:cNvSpPr>
          <p:nvPr>
            <p:ph type="title"/>
          </p:nvPr>
        </p:nvSpPr>
        <p:spPr>
          <a:xfrm>
            <a:off x="655320" y="365125"/>
            <a:ext cx="5120114" cy="1692794"/>
          </a:xfrm>
        </p:spPr>
        <p:txBody>
          <a:bodyPr>
            <a:normAutofit/>
          </a:bodyPr>
          <a:lstStyle/>
          <a:p>
            <a:r>
              <a:rPr lang="it-IT"/>
              <a:t>Definition of the application</a:t>
            </a:r>
          </a:p>
        </p:txBody>
      </p:sp>
      <mc:AlternateContent xmlns:mc="http://schemas.openxmlformats.org/markup-compatibility/2006">
        <mc:Choice xmlns:a14="http://schemas.microsoft.com/office/drawing/2010/main" Requires="a14">
          <p:sp>
            <p:nvSpPr>
              <p:cNvPr id="3" name="Segnaposto contenuto 2">
                <a:extLst>
                  <a:ext uri="{FF2B5EF4-FFF2-40B4-BE49-F238E27FC236}">
                    <a16:creationId xmlns:a16="http://schemas.microsoft.com/office/drawing/2014/main" id="{BF13BC0A-8F94-4ACF-AFB3-DED388858851}"/>
                  </a:ext>
                </a:extLst>
              </p:cNvPr>
              <p:cNvSpPr>
                <a:spLocks noGrp="1"/>
              </p:cNvSpPr>
              <p:nvPr>
                <p:ph idx="1"/>
              </p:nvPr>
            </p:nvSpPr>
            <p:spPr>
              <a:xfrm>
                <a:off x="655321" y="2575034"/>
                <a:ext cx="5120113" cy="3462228"/>
              </a:xfrm>
            </p:spPr>
            <p:txBody>
              <a:bodyPr>
                <a:normAutofit/>
              </a:bodyPr>
              <a:lstStyle/>
              <a:p>
                <a:r>
                  <a:rPr lang="it-IT" sz="1800"/>
                  <a:t>Design of a system that controls some important metrics in an aquarium tank. Each tank in the aquarium is placed in a different room.</a:t>
                </a:r>
              </a:p>
              <a:p>
                <a:r>
                  <a:rPr lang="it-IT" sz="1800"/>
                  <a:t>The controlled metrics are the following:</a:t>
                </a:r>
              </a:p>
              <a:p>
                <a:pPr lvl="1"/>
                <a:r>
                  <a:rPr lang="it-IT" sz="1800"/>
                  <a:t>Temperature</a:t>
                </a:r>
              </a:p>
              <a:p>
                <a:pPr lvl="1"/>
                <a:r>
                  <a:rPr lang="it-IT" sz="1800"/>
                  <a:t>Oxygen</a:t>
                </a:r>
              </a:p>
              <a:p>
                <a:pPr lvl="1"/>
                <a:r>
                  <a:rPr lang="it-IT" sz="1800"/>
                  <a:t>PH</a:t>
                </a:r>
              </a:p>
              <a:p>
                <a:pPr lvl="1"/>
                <a14:m>
                  <m:oMath xmlns:m="http://schemas.openxmlformats.org/officeDocument/2006/math">
                    <m:sSub>
                      <m:sSubPr>
                        <m:ctrlPr>
                          <a:rPr lang="it-IT" sz="1800" i="1">
                            <a:latin typeface="Cambria Math" panose="02040503050406030204" pitchFamily="18" charset="0"/>
                          </a:rPr>
                        </m:ctrlPr>
                      </m:sSubPr>
                      <m:e>
                        <m:r>
                          <m:rPr>
                            <m:nor/>
                          </m:rPr>
                          <a:rPr lang="it-IT" sz="1800"/>
                          <m:t>NH</m:t>
                        </m:r>
                      </m:e>
                      <m:sub>
                        <m:r>
                          <a:rPr lang="it-IT" sz="1800" b="0" i="1">
                            <a:latin typeface="Cambria Math" panose="02040503050406030204" pitchFamily="18" charset="0"/>
                          </a:rPr>
                          <m:t>3</m:t>
                        </m:r>
                      </m:sub>
                    </m:sSub>
                  </m:oMath>
                </a14:m>
                <a:endParaRPr lang="it-IT" sz="1800"/>
              </a:p>
              <a:p>
                <a:pPr lvl="1"/>
                <a:r>
                  <a:rPr lang="it-IT" sz="1800"/>
                  <a:t>Luminosity</a:t>
                </a:r>
              </a:p>
            </p:txBody>
          </p:sp>
        </mc:Choice>
        <mc:Fallback>
          <p:sp>
            <p:nvSpPr>
              <p:cNvPr id="3" name="Segnaposto contenuto 2">
                <a:extLst>
                  <a:ext uri="{FF2B5EF4-FFF2-40B4-BE49-F238E27FC236}">
                    <a16:creationId xmlns:a16="http://schemas.microsoft.com/office/drawing/2014/main" id="{BF13BC0A-8F94-4ACF-AFB3-DED388858851}"/>
                  </a:ext>
                </a:extLst>
              </p:cNvPr>
              <p:cNvSpPr>
                <a:spLocks noGrp="1" noRot="1" noChangeAspect="1" noMove="1" noResize="1" noEditPoints="1" noAdjustHandles="1" noChangeArrowheads="1" noChangeShapeType="1" noTextEdit="1"/>
              </p:cNvSpPr>
              <p:nvPr>
                <p:ph idx="1"/>
              </p:nvPr>
            </p:nvSpPr>
            <p:spPr>
              <a:xfrm>
                <a:off x="655321" y="2575034"/>
                <a:ext cx="5120113" cy="3462228"/>
              </a:xfrm>
              <a:blipFill>
                <a:blip r:embed="rId2"/>
                <a:stretch>
                  <a:fillRect t="-1937"/>
                </a:stretch>
              </a:blipFill>
            </p:spPr>
            <p:txBody>
              <a:bodyPr/>
              <a:lstStyle/>
              <a:p>
                <a:r>
                  <a:rPr lang="it-IT">
                    <a:noFill/>
                  </a:rPr>
                  <a:t> </a:t>
                </a:r>
              </a:p>
            </p:txBody>
          </p:sp>
        </mc:Fallback>
      </mc:AlternateContent>
      <p:pic>
        <p:nvPicPr>
          <p:cNvPr id="8" name="Immagine 7" descr="Immagine che contiene acqua, sedendo, animale, blu&#10;&#10;Descrizione generata automaticamente">
            <a:extLst>
              <a:ext uri="{FF2B5EF4-FFF2-40B4-BE49-F238E27FC236}">
                <a16:creationId xmlns:a16="http://schemas.microsoft.com/office/drawing/2014/main" id="{C2F07D1C-DA78-4B79-ACFE-8E6F62B26E6C}"/>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r="-2" b="22600"/>
          <a:stretch/>
        </p:blipFill>
        <p:spPr>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sp>
        <p:nvSpPr>
          <p:cNvPr id="9" name="CasellaDiTesto 8">
            <a:extLst>
              <a:ext uri="{FF2B5EF4-FFF2-40B4-BE49-F238E27FC236}">
                <a16:creationId xmlns:a16="http://schemas.microsoft.com/office/drawing/2014/main" id="{38E9FC1B-4855-47BD-9A48-BF6419B05E7A}"/>
              </a:ext>
            </a:extLst>
          </p:cNvPr>
          <p:cNvSpPr txBox="1"/>
          <p:nvPr/>
        </p:nvSpPr>
        <p:spPr>
          <a:xfrm>
            <a:off x="9511458" y="6657945"/>
            <a:ext cx="2680542" cy="200055"/>
          </a:xfrm>
          <a:prstGeom prst="rect">
            <a:avLst/>
          </a:prstGeom>
          <a:solidFill>
            <a:srgbClr val="000000"/>
          </a:solidFill>
        </p:spPr>
        <p:txBody>
          <a:bodyPr wrap="none" rtlCol="0">
            <a:spAutoFit/>
          </a:bodyPr>
          <a:lstStyle/>
          <a:p>
            <a:pPr algn="r">
              <a:spcAft>
                <a:spcPts val="600"/>
              </a:spcAft>
            </a:pPr>
            <a:r>
              <a:rPr lang="it-IT" sz="700">
                <a:solidFill>
                  <a:srgbClr val="FFFFFF"/>
                </a:solidFill>
                <a:hlinkClick r:id="rId4" tooltip="https://en.wikipedia.org/wiki/File:Kelp_Forests,_National_Museum_of_Marine_Biology_and_Aquarium_20130825.jpg">
                  <a:extLst>
                    <a:ext uri="{A12FA001-AC4F-418D-AE19-62706E023703}">
                      <ahyp:hlinkClr xmlns:ahyp="http://schemas.microsoft.com/office/drawing/2018/hyperlinkcolor" val="tx"/>
                    </a:ext>
                  </a:extLst>
                </a:hlinkClick>
              </a:rPr>
              <a:t>Questa foto</a:t>
            </a:r>
            <a:r>
              <a:rPr lang="it-IT" sz="700">
                <a:solidFill>
                  <a:srgbClr val="FFFFFF"/>
                </a:solidFill>
              </a:rPr>
              <a:t> di Autore sconosciuto è concesso in licenza da </a:t>
            </a:r>
            <a:r>
              <a:rPr lang="it-IT" sz="700">
                <a:solidFill>
                  <a:srgbClr val="FFFFFF"/>
                </a:solidFill>
                <a:hlinkClick r:id="rId5" tooltip="https://creativecommons.org/licenses/by-sa/3.0/">
                  <a:extLst>
                    <a:ext uri="{A12FA001-AC4F-418D-AE19-62706E023703}">
                      <ahyp:hlinkClr xmlns:ahyp="http://schemas.microsoft.com/office/drawing/2018/hyperlinkcolor" val="tx"/>
                    </a:ext>
                  </a:extLst>
                </a:hlinkClick>
              </a:rPr>
              <a:t>CC BY-SA</a:t>
            </a:r>
            <a:endParaRPr lang="it-IT" sz="700">
              <a:solidFill>
                <a:srgbClr val="FFFFFF"/>
              </a:solidFill>
            </a:endParaRPr>
          </a:p>
        </p:txBody>
      </p:sp>
    </p:spTree>
    <p:extLst>
      <p:ext uri="{BB962C8B-B14F-4D97-AF65-F5344CB8AC3E}">
        <p14:creationId xmlns:p14="http://schemas.microsoft.com/office/powerpoint/2010/main" val="21547339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039B847-E877-4A23-9583-41259ABB9AFE}"/>
              </a:ext>
            </a:extLst>
          </p:cNvPr>
          <p:cNvSpPr>
            <a:spLocks noGrp="1"/>
          </p:cNvSpPr>
          <p:nvPr>
            <p:ph type="title"/>
          </p:nvPr>
        </p:nvSpPr>
        <p:spPr>
          <a:xfrm>
            <a:off x="481013" y="3752849"/>
            <a:ext cx="3290887" cy="2452687"/>
          </a:xfrm>
        </p:spPr>
        <p:txBody>
          <a:bodyPr anchor="ctr">
            <a:normAutofit/>
          </a:bodyPr>
          <a:lstStyle/>
          <a:p>
            <a:r>
              <a:rPr lang="it-IT" sz="3600" dirty="0" err="1"/>
              <a:t>Structure</a:t>
            </a:r>
            <a:r>
              <a:rPr lang="it-IT" sz="3600" dirty="0"/>
              <a:t> of the </a:t>
            </a:r>
            <a:r>
              <a:rPr lang="it-IT" sz="3600" dirty="0" err="1"/>
              <a:t>application</a:t>
            </a:r>
            <a:endParaRPr lang="it-IT" sz="3600" dirty="0"/>
          </a:p>
        </p:txBody>
      </p:sp>
      <p:sp>
        <p:nvSpPr>
          <p:cNvPr id="3" name="Segnaposto contenuto 2">
            <a:extLst>
              <a:ext uri="{FF2B5EF4-FFF2-40B4-BE49-F238E27FC236}">
                <a16:creationId xmlns:a16="http://schemas.microsoft.com/office/drawing/2014/main" id="{7624DCB2-4C84-4B98-8B6D-2B077E18E64C}"/>
              </a:ext>
            </a:extLst>
          </p:cNvPr>
          <p:cNvSpPr>
            <a:spLocks noGrp="1"/>
          </p:cNvSpPr>
          <p:nvPr>
            <p:ph idx="1"/>
          </p:nvPr>
        </p:nvSpPr>
        <p:spPr>
          <a:xfrm>
            <a:off x="4223982" y="3752850"/>
            <a:ext cx="7485413" cy="2452687"/>
          </a:xfrm>
        </p:spPr>
        <p:txBody>
          <a:bodyPr anchor="ctr">
            <a:normAutofit/>
          </a:bodyPr>
          <a:lstStyle/>
          <a:p>
            <a:r>
              <a:rPr lang="it-IT" sz="1800" dirty="0"/>
              <a:t>The </a:t>
            </a:r>
            <a:r>
              <a:rPr lang="it-IT" sz="1800" dirty="0" err="1"/>
              <a:t>application</a:t>
            </a:r>
            <a:r>
              <a:rPr lang="it-IT" sz="1800" dirty="0"/>
              <a:t> </a:t>
            </a:r>
            <a:r>
              <a:rPr lang="it-IT" sz="1800" dirty="0" err="1"/>
              <a:t>is</a:t>
            </a:r>
            <a:r>
              <a:rPr lang="it-IT" sz="1800" dirty="0"/>
              <a:t> </a:t>
            </a:r>
            <a:r>
              <a:rPr lang="it-IT" sz="1800" dirty="0" err="1"/>
              <a:t>composed</a:t>
            </a:r>
            <a:r>
              <a:rPr lang="it-IT" sz="1800" dirty="0"/>
              <a:t> by:</a:t>
            </a:r>
          </a:p>
          <a:p>
            <a:pPr lvl="1"/>
            <a:r>
              <a:rPr lang="it-IT" sz="1800" dirty="0"/>
              <a:t>A Wireless Sensor Network </a:t>
            </a:r>
            <a:r>
              <a:rPr lang="it-IT" sz="1800" dirty="0" err="1"/>
              <a:t>composed</a:t>
            </a:r>
            <a:r>
              <a:rPr lang="it-IT" sz="1800" dirty="0"/>
              <a:t> by devices running </a:t>
            </a:r>
            <a:r>
              <a:rPr lang="it-IT" sz="1800" dirty="0" err="1"/>
              <a:t>Contiki</a:t>
            </a:r>
            <a:r>
              <a:rPr lang="it-IT" sz="1800" dirty="0"/>
              <a:t> operative system (</a:t>
            </a:r>
            <a:r>
              <a:rPr lang="it-IT" sz="1800" dirty="0" err="1"/>
              <a:t>simulated</a:t>
            </a:r>
            <a:r>
              <a:rPr lang="it-IT" sz="1800" dirty="0"/>
              <a:t> </a:t>
            </a:r>
            <a:r>
              <a:rPr lang="it-IT" sz="1800" dirty="0" err="1"/>
              <a:t>as</a:t>
            </a:r>
            <a:r>
              <a:rPr lang="it-IT" sz="1800" dirty="0"/>
              <a:t> </a:t>
            </a:r>
            <a:r>
              <a:rPr lang="it-IT" sz="1800" dirty="0" err="1"/>
              <a:t>Cooja</a:t>
            </a:r>
            <a:r>
              <a:rPr lang="it-IT" sz="1800" dirty="0"/>
              <a:t> </a:t>
            </a:r>
            <a:r>
              <a:rPr lang="it-IT" sz="1800" dirty="0" err="1"/>
              <a:t>motes</a:t>
            </a:r>
            <a:r>
              <a:rPr lang="it-IT" sz="1800" dirty="0"/>
              <a:t> in </a:t>
            </a:r>
            <a:r>
              <a:rPr lang="it-IT" sz="1800" dirty="0" err="1"/>
              <a:t>Cooja</a:t>
            </a:r>
            <a:r>
              <a:rPr lang="it-IT" sz="1800" dirty="0"/>
              <a:t> simulator)</a:t>
            </a:r>
          </a:p>
          <a:p>
            <a:pPr lvl="1"/>
            <a:r>
              <a:rPr lang="it-IT" sz="1800" dirty="0"/>
              <a:t>A cloud </a:t>
            </a:r>
            <a:r>
              <a:rPr lang="it-IT" sz="1800" dirty="0" err="1"/>
              <a:t>application</a:t>
            </a:r>
            <a:r>
              <a:rPr lang="it-IT" sz="1800" dirty="0"/>
              <a:t> </a:t>
            </a:r>
            <a:r>
              <a:rPr lang="it-IT" sz="1800" dirty="0" err="1"/>
              <a:t>administrating</a:t>
            </a:r>
            <a:r>
              <a:rPr lang="it-IT" sz="1800" dirty="0"/>
              <a:t> the devices </a:t>
            </a:r>
            <a:r>
              <a:rPr lang="it-IT" sz="1800" dirty="0" err="1"/>
              <a:t>registered</a:t>
            </a:r>
            <a:r>
              <a:rPr lang="it-IT" sz="1800" dirty="0"/>
              <a:t> to </a:t>
            </a:r>
            <a:r>
              <a:rPr lang="it-IT" sz="1800" dirty="0" err="1"/>
              <a:t>it</a:t>
            </a:r>
            <a:endParaRPr lang="it-IT" sz="1800" dirty="0"/>
          </a:p>
          <a:p>
            <a:pPr lvl="1"/>
            <a:r>
              <a:rPr lang="it-IT" sz="1800" dirty="0"/>
              <a:t>A web </a:t>
            </a:r>
            <a:r>
              <a:rPr lang="it-IT" sz="1800" dirty="0" err="1"/>
              <a:t>interface</a:t>
            </a:r>
            <a:r>
              <a:rPr lang="it-IT" sz="1800" dirty="0"/>
              <a:t> </a:t>
            </a:r>
            <a:r>
              <a:rPr lang="it-IT" sz="1800" dirty="0" err="1"/>
              <a:t>provided</a:t>
            </a:r>
            <a:r>
              <a:rPr lang="it-IT" sz="1800" dirty="0"/>
              <a:t> by the cloud </a:t>
            </a:r>
            <a:r>
              <a:rPr lang="it-IT" sz="1800" dirty="0" err="1"/>
              <a:t>application</a:t>
            </a:r>
            <a:r>
              <a:rPr lang="it-IT" sz="1800" dirty="0"/>
              <a:t> to </a:t>
            </a:r>
            <a:r>
              <a:rPr lang="it-IT" sz="1800" dirty="0" err="1"/>
              <a:t>let</a:t>
            </a:r>
            <a:r>
              <a:rPr lang="it-IT" sz="1800" dirty="0"/>
              <a:t> clients </a:t>
            </a:r>
            <a:r>
              <a:rPr lang="it-IT" sz="1800" dirty="0" err="1"/>
              <a:t>interact</a:t>
            </a:r>
            <a:r>
              <a:rPr lang="it-IT" sz="1800" dirty="0"/>
              <a:t> with the </a:t>
            </a:r>
            <a:r>
              <a:rPr lang="it-IT" sz="1800" dirty="0" err="1"/>
              <a:t>sensor</a:t>
            </a:r>
            <a:r>
              <a:rPr lang="it-IT" sz="1800" dirty="0"/>
              <a:t> network</a:t>
            </a:r>
          </a:p>
        </p:txBody>
      </p:sp>
      <p:pic>
        <p:nvPicPr>
          <p:cNvPr id="7" name="Immagine 6">
            <a:extLst>
              <a:ext uri="{FF2B5EF4-FFF2-40B4-BE49-F238E27FC236}">
                <a16:creationId xmlns:a16="http://schemas.microsoft.com/office/drawing/2014/main" id="{C8809366-45B1-4810-AA77-E839ECEA53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34387"/>
            <a:ext cx="12192000" cy="3194613"/>
          </a:xfrm>
          <a:prstGeom prst="rect">
            <a:avLst/>
          </a:prstGeom>
        </p:spPr>
      </p:pic>
    </p:spTree>
    <p:extLst>
      <p:ext uri="{BB962C8B-B14F-4D97-AF65-F5344CB8AC3E}">
        <p14:creationId xmlns:p14="http://schemas.microsoft.com/office/powerpoint/2010/main" val="18466903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5E14620-7939-4340-890A-721826DCE055}"/>
              </a:ext>
            </a:extLst>
          </p:cNvPr>
          <p:cNvSpPr>
            <a:spLocks noGrp="1"/>
          </p:cNvSpPr>
          <p:nvPr>
            <p:ph type="title"/>
          </p:nvPr>
        </p:nvSpPr>
        <p:spPr>
          <a:xfrm>
            <a:off x="838200" y="620742"/>
            <a:ext cx="10515600" cy="1325563"/>
          </a:xfrm>
          <a:prstGeom prst="roundRect">
            <a:avLst>
              <a:gd name="adj" fmla="val 50000"/>
            </a:avLst>
          </a:prstGeom>
          <a:solidFill>
            <a:schemeClr val="tx2"/>
          </a:solidFill>
        </p:spPr>
        <p:txBody>
          <a:bodyPr>
            <a:normAutofit/>
          </a:bodyPr>
          <a:lstStyle/>
          <a:p>
            <a:pPr algn="ctr"/>
            <a:r>
              <a:rPr lang="it-IT" dirty="0" err="1"/>
              <a:t>Sensors</a:t>
            </a:r>
            <a:r>
              <a:rPr lang="it-IT" dirty="0"/>
              <a:t> and </a:t>
            </a:r>
            <a:r>
              <a:rPr lang="it-IT" dirty="0" err="1"/>
              <a:t>actuators</a:t>
            </a:r>
            <a:endParaRPr lang="it-IT" dirty="0"/>
          </a:p>
        </p:txBody>
      </p:sp>
      <mc:AlternateContent xmlns:mc="http://schemas.openxmlformats.org/markup-compatibility/2006">
        <mc:Choice xmlns:a14="http://schemas.microsoft.com/office/drawing/2010/main" Requires="a14">
          <p:sp>
            <p:nvSpPr>
              <p:cNvPr id="3" name="Segnaposto contenuto 2">
                <a:extLst>
                  <a:ext uri="{FF2B5EF4-FFF2-40B4-BE49-F238E27FC236}">
                    <a16:creationId xmlns:a16="http://schemas.microsoft.com/office/drawing/2014/main" id="{E200369F-750E-4868-B3CB-4E58B3BAE29E}"/>
                  </a:ext>
                </a:extLst>
              </p:cNvPr>
              <p:cNvSpPr>
                <a:spLocks noGrp="1"/>
              </p:cNvSpPr>
              <p:nvPr>
                <p:ph sz="half" idx="1"/>
              </p:nvPr>
            </p:nvSpPr>
            <p:spPr>
              <a:xfrm>
                <a:off x="838200" y="2266345"/>
                <a:ext cx="5097780" cy="3910617"/>
              </a:xfrm>
            </p:spPr>
            <p:txBody>
              <a:bodyPr>
                <a:normAutofit/>
              </a:bodyPr>
              <a:lstStyle/>
              <a:p>
                <a:pPr marL="461772" lvl="1" indent="-457200">
                  <a:buFont typeface="+mj-lt"/>
                  <a:buAutoNum type="arabicPeriod"/>
                </a:pPr>
                <a:r>
                  <a:rPr lang="it-IT" sz="2200" dirty="0" err="1">
                    <a:solidFill>
                      <a:srgbClr val="FFFFFF"/>
                    </a:solidFill>
                  </a:rPr>
                  <a:t>Oxygen</a:t>
                </a:r>
                <a:r>
                  <a:rPr lang="it-IT" sz="2200" dirty="0">
                    <a:solidFill>
                      <a:srgbClr val="FFFFFF"/>
                    </a:solidFill>
                  </a:rPr>
                  <a:t> : Sensor, </a:t>
                </a:r>
                <a:r>
                  <a:rPr lang="it-IT" sz="2200" dirty="0" err="1">
                    <a:solidFill>
                      <a:srgbClr val="FFFFFF"/>
                    </a:solidFill>
                  </a:rPr>
                  <a:t>Actuator</a:t>
                </a:r>
                <a:r>
                  <a:rPr lang="it-IT" sz="2200" dirty="0">
                    <a:solidFill>
                      <a:srgbClr val="FFFFFF"/>
                    </a:solidFill>
                  </a:rPr>
                  <a:t> (</a:t>
                </a:r>
                <a:r>
                  <a:rPr lang="it-IT" sz="2200" dirty="0" err="1">
                    <a:solidFill>
                      <a:srgbClr val="FFFFFF"/>
                    </a:solidFill>
                  </a:rPr>
                  <a:t>oxygenator</a:t>
                </a:r>
                <a:r>
                  <a:rPr lang="it-IT" sz="2200" dirty="0">
                    <a:solidFill>
                      <a:srgbClr val="FFFFFF"/>
                    </a:solidFill>
                  </a:rPr>
                  <a:t>)</a:t>
                </a:r>
              </a:p>
              <a:p>
                <a:pPr marL="461772" lvl="1" indent="-457200">
                  <a:buFont typeface="+mj-lt"/>
                  <a:buAutoNum type="arabicPeriod"/>
                </a:pPr>
                <a:r>
                  <a:rPr lang="it-IT" sz="2200" dirty="0" err="1">
                    <a:solidFill>
                      <a:srgbClr val="FFFFFF"/>
                    </a:solidFill>
                  </a:rPr>
                  <a:t>Luminosity</a:t>
                </a:r>
                <a:r>
                  <a:rPr lang="it-IT" sz="2200" dirty="0">
                    <a:solidFill>
                      <a:srgbClr val="FFFFFF"/>
                    </a:solidFill>
                  </a:rPr>
                  <a:t> : Sensor, </a:t>
                </a:r>
                <a:r>
                  <a:rPr lang="it-IT" sz="2200" dirty="0" err="1">
                    <a:solidFill>
                      <a:srgbClr val="FFFFFF"/>
                    </a:solidFill>
                  </a:rPr>
                  <a:t>Actuator</a:t>
                </a:r>
                <a:r>
                  <a:rPr lang="it-IT" sz="2200" dirty="0">
                    <a:solidFill>
                      <a:srgbClr val="FFFFFF"/>
                    </a:solidFill>
                  </a:rPr>
                  <a:t> (</a:t>
                </a:r>
                <a:r>
                  <a:rPr lang="it-IT" sz="2200" dirty="0" err="1">
                    <a:solidFill>
                      <a:srgbClr val="FFFFFF"/>
                    </a:solidFill>
                  </a:rPr>
                  <a:t>bulbs</a:t>
                </a:r>
                <a:r>
                  <a:rPr lang="it-IT" sz="2200" dirty="0">
                    <a:solidFill>
                      <a:srgbClr val="FFFFFF"/>
                    </a:solidFill>
                  </a:rPr>
                  <a:t>)</a:t>
                </a:r>
              </a:p>
              <a:p>
                <a:pPr marL="461772" lvl="1" indent="-457200">
                  <a:buFont typeface="+mj-lt"/>
                  <a:buAutoNum type="arabicPeriod"/>
                </a:pPr>
                <a:r>
                  <a:rPr lang="it-IT" sz="2200" dirty="0">
                    <a:solidFill>
                      <a:srgbClr val="FFFFFF"/>
                    </a:solidFill>
                  </a:rPr>
                  <a:t>Temperature : Sensor/</a:t>
                </a:r>
                <a:r>
                  <a:rPr lang="it-IT" sz="2200" dirty="0" err="1">
                    <a:solidFill>
                      <a:srgbClr val="FFFFFF"/>
                    </a:solidFill>
                  </a:rPr>
                  <a:t>actuator</a:t>
                </a:r>
                <a:r>
                  <a:rPr lang="it-IT" sz="2200" dirty="0">
                    <a:solidFill>
                      <a:srgbClr val="FFFFFF"/>
                    </a:solidFill>
                  </a:rPr>
                  <a:t> (</a:t>
                </a:r>
                <a:r>
                  <a:rPr lang="it-IT" sz="2200" dirty="0" err="1">
                    <a:solidFill>
                      <a:srgbClr val="FFFFFF"/>
                    </a:solidFill>
                  </a:rPr>
                  <a:t>thermoregulator</a:t>
                </a:r>
                <a:r>
                  <a:rPr lang="it-IT" sz="2200" dirty="0">
                    <a:solidFill>
                      <a:srgbClr val="FFFFFF"/>
                    </a:solidFill>
                  </a:rPr>
                  <a:t>)</a:t>
                </a:r>
              </a:p>
              <a:p>
                <a:pPr marL="461772" lvl="1" indent="-457200">
                  <a:buFont typeface="+mj-lt"/>
                  <a:buAutoNum type="arabicPeriod"/>
                </a:pPr>
                <a:r>
                  <a:rPr lang="it-IT" sz="2200" dirty="0">
                    <a:solidFill>
                      <a:srgbClr val="FFFFFF"/>
                    </a:solidFill>
                  </a:rPr>
                  <a:t>PH : Sensor</a:t>
                </a:r>
              </a:p>
              <a:p>
                <a:pPr marL="461772" lvl="1" indent="-457200">
                  <a:buFont typeface="+mj-lt"/>
                  <a:buAutoNum type="arabicPeriod"/>
                </a:pPr>
                <a14:m>
                  <m:oMath xmlns:m="http://schemas.openxmlformats.org/officeDocument/2006/math">
                    <m:sSub>
                      <m:sSubPr>
                        <m:ctrlPr>
                          <a:rPr lang="it-IT" sz="2200">
                            <a:solidFill>
                              <a:srgbClr val="FFFFFF"/>
                            </a:solidFill>
                            <a:latin typeface="+mj-lt"/>
                          </a:rPr>
                        </m:ctrlPr>
                      </m:sSubPr>
                      <m:e>
                        <m:r>
                          <m:rPr>
                            <m:nor/>
                          </m:rPr>
                          <a:rPr lang="it-IT" sz="2200">
                            <a:solidFill>
                              <a:srgbClr val="FFFFFF"/>
                            </a:solidFill>
                            <a:latin typeface="+mj-lt"/>
                          </a:rPr>
                          <m:t>NH</m:t>
                        </m:r>
                      </m:e>
                      <m:sub>
                        <m:r>
                          <a:rPr lang="it-IT" sz="2200" b="0" i="0">
                            <a:solidFill>
                              <a:srgbClr val="FFFFFF"/>
                            </a:solidFill>
                            <a:latin typeface="+mj-lt"/>
                          </a:rPr>
                          <m:t>3</m:t>
                        </m:r>
                      </m:sub>
                    </m:sSub>
                  </m:oMath>
                </a14:m>
                <a:r>
                  <a:rPr lang="it-IT" sz="2200" dirty="0">
                    <a:solidFill>
                      <a:srgbClr val="FFFFFF"/>
                    </a:solidFill>
                    <a:latin typeface="+mj-lt"/>
                  </a:rPr>
                  <a:t>: Sensor</a:t>
                </a:r>
              </a:p>
              <a:p>
                <a:pPr marL="461772" lvl="1" indent="-457200">
                  <a:buFont typeface="+mj-lt"/>
                  <a:buAutoNum type="arabicPeriod"/>
                </a:pPr>
                <a:r>
                  <a:rPr lang="it-IT" sz="2200" dirty="0">
                    <a:solidFill>
                      <a:srgbClr val="FFFFFF"/>
                    </a:solidFill>
                  </a:rPr>
                  <a:t>Water : </a:t>
                </a:r>
                <a:r>
                  <a:rPr lang="it-IT" sz="2200" dirty="0" err="1">
                    <a:solidFill>
                      <a:srgbClr val="FFFFFF"/>
                    </a:solidFill>
                  </a:rPr>
                  <a:t>Actuator</a:t>
                </a:r>
                <a:r>
                  <a:rPr lang="it-IT" sz="2200" dirty="0">
                    <a:solidFill>
                      <a:srgbClr val="FFFFFF"/>
                    </a:solidFill>
                  </a:rPr>
                  <a:t> (valve)</a:t>
                </a:r>
              </a:p>
              <a:p>
                <a:pPr marL="1371600" lvl="2" indent="-457200">
                  <a:buFont typeface="+mj-lt"/>
                  <a:buAutoNum type="arabicPeriod"/>
                </a:pPr>
                <a:endParaRPr lang="it-IT" sz="2200" dirty="0">
                  <a:solidFill>
                    <a:srgbClr val="FFFFFF"/>
                  </a:solidFill>
                </a:endParaRPr>
              </a:p>
              <a:p>
                <a:pPr marL="742950" lvl="1" indent="-285750"/>
                <a:endParaRPr lang="it-IT" sz="1500" dirty="0">
                  <a:solidFill>
                    <a:srgbClr val="FFFFFF"/>
                  </a:solidFill>
                </a:endParaRPr>
              </a:p>
            </p:txBody>
          </p:sp>
        </mc:Choice>
        <mc:Fallback>
          <p:sp>
            <p:nvSpPr>
              <p:cNvPr id="3" name="Segnaposto contenuto 2">
                <a:extLst>
                  <a:ext uri="{FF2B5EF4-FFF2-40B4-BE49-F238E27FC236}">
                    <a16:creationId xmlns:a16="http://schemas.microsoft.com/office/drawing/2014/main" id="{E200369F-750E-4868-B3CB-4E58B3BAE29E}"/>
                  </a:ext>
                </a:extLst>
              </p:cNvPr>
              <p:cNvSpPr>
                <a:spLocks noGrp="1" noRot="1" noChangeAspect="1" noMove="1" noResize="1" noEditPoints="1" noAdjustHandles="1" noChangeArrowheads="1" noChangeShapeType="1" noTextEdit="1"/>
              </p:cNvSpPr>
              <p:nvPr>
                <p:ph sz="half" idx="1"/>
              </p:nvPr>
            </p:nvSpPr>
            <p:spPr>
              <a:xfrm>
                <a:off x="838200" y="2266345"/>
                <a:ext cx="5097780" cy="3910617"/>
              </a:xfrm>
              <a:blipFill>
                <a:blip r:embed="rId2"/>
                <a:stretch>
                  <a:fillRect l="-1555" t="-2496"/>
                </a:stretch>
              </a:blipFill>
            </p:spPr>
            <p:txBody>
              <a:bodyPr/>
              <a:lstStyle/>
              <a:p>
                <a:r>
                  <a:rPr lang="it-IT">
                    <a:noFill/>
                  </a:rPr>
                  <a:t> </a:t>
                </a:r>
              </a:p>
            </p:txBody>
          </p:sp>
        </mc:Fallback>
      </mc:AlternateContent>
      <p:sp>
        <p:nvSpPr>
          <p:cNvPr id="4" name="Segnaposto contenuto 3">
            <a:extLst>
              <a:ext uri="{FF2B5EF4-FFF2-40B4-BE49-F238E27FC236}">
                <a16:creationId xmlns:a16="http://schemas.microsoft.com/office/drawing/2014/main" id="{49653AEE-D9FC-4243-BF46-34489EC4BC0D}"/>
              </a:ext>
            </a:extLst>
          </p:cNvPr>
          <p:cNvSpPr>
            <a:spLocks noGrp="1"/>
          </p:cNvSpPr>
          <p:nvPr>
            <p:ph sz="half" idx="2"/>
          </p:nvPr>
        </p:nvSpPr>
        <p:spPr>
          <a:xfrm>
            <a:off x="6256020" y="2266345"/>
            <a:ext cx="5097780" cy="3910618"/>
          </a:xfrm>
        </p:spPr>
        <p:txBody>
          <a:bodyPr>
            <a:normAutofit/>
          </a:bodyPr>
          <a:lstStyle/>
          <a:p>
            <a:r>
              <a:rPr lang="it-IT" sz="2400" dirty="0" err="1">
                <a:solidFill>
                  <a:srgbClr val="FFFFFF"/>
                </a:solidFill>
              </a:rPr>
              <a:t>Each</a:t>
            </a:r>
            <a:r>
              <a:rPr lang="it-IT" sz="2400" dirty="0">
                <a:solidFill>
                  <a:srgbClr val="FFFFFF"/>
                </a:solidFill>
              </a:rPr>
              <a:t> room </a:t>
            </a:r>
            <a:r>
              <a:rPr lang="it-IT" sz="2400" dirty="0" err="1">
                <a:solidFill>
                  <a:srgbClr val="FFFFFF"/>
                </a:solidFill>
              </a:rPr>
              <a:t>requires</a:t>
            </a:r>
            <a:r>
              <a:rPr lang="it-IT" sz="2400" dirty="0">
                <a:solidFill>
                  <a:srgbClr val="FFFFFF"/>
                </a:solidFill>
              </a:rPr>
              <a:t> the deployment of one </a:t>
            </a:r>
            <a:r>
              <a:rPr lang="it-IT" sz="2400" dirty="0" err="1">
                <a:solidFill>
                  <a:srgbClr val="FFFFFF"/>
                </a:solidFill>
              </a:rPr>
              <a:t>sensor</a:t>
            </a:r>
            <a:r>
              <a:rPr lang="it-IT" sz="2400" dirty="0">
                <a:solidFill>
                  <a:srgbClr val="FFFFFF"/>
                </a:solidFill>
              </a:rPr>
              <a:t> for </a:t>
            </a:r>
            <a:r>
              <a:rPr lang="it-IT" sz="2400" dirty="0" err="1">
                <a:solidFill>
                  <a:srgbClr val="FFFFFF"/>
                </a:solidFill>
              </a:rPr>
              <a:t>each</a:t>
            </a:r>
            <a:r>
              <a:rPr lang="it-IT" sz="2400" dirty="0">
                <a:solidFill>
                  <a:srgbClr val="FFFFFF"/>
                </a:solidFill>
              </a:rPr>
              <a:t> </a:t>
            </a:r>
            <a:r>
              <a:rPr lang="it-IT" sz="2400" dirty="0" err="1">
                <a:solidFill>
                  <a:srgbClr val="FFFFFF"/>
                </a:solidFill>
              </a:rPr>
              <a:t>metric</a:t>
            </a:r>
            <a:endParaRPr lang="it-IT" sz="2400" dirty="0">
              <a:solidFill>
                <a:srgbClr val="FFFFFF"/>
              </a:solidFill>
            </a:endParaRPr>
          </a:p>
          <a:p>
            <a:r>
              <a:rPr lang="it-IT" sz="2400" dirty="0" err="1">
                <a:solidFill>
                  <a:srgbClr val="FFFFFF"/>
                </a:solidFill>
              </a:rPr>
              <a:t>There</a:t>
            </a:r>
            <a:r>
              <a:rPr lang="it-IT" sz="2400" dirty="0">
                <a:solidFill>
                  <a:srgbClr val="FFFFFF"/>
                </a:solidFill>
              </a:rPr>
              <a:t> can be more </a:t>
            </a:r>
            <a:r>
              <a:rPr lang="it-IT" sz="2400" dirty="0" err="1">
                <a:solidFill>
                  <a:srgbClr val="FFFFFF"/>
                </a:solidFill>
              </a:rPr>
              <a:t>bulbs</a:t>
            </a:r>
            <a:r>
              <a:rPr lang="it-IT" sz="2400" dirty="0">
                <a:solidFill>
                  <a:srgbClr val="FFFFFF"/>
                </a:solidFill>
              </a:rPr>
              <a:t> in the </a:t>
            </a:r>
            <a:r>
              <a:rPr lang="it-IT" sz="2400" dirty="0" err="1">
                <a:solidFill>
                  <a:srgbClr val="FFFFFF"/>
                </a:solidFill>
              </a:rPr>
              <a:t>same</a:t>
            </a:r>
            <a:r>
              <a:rPr lang="it-IT" sz="2400" dirty="0">
                <a:solidFill>
                  <a:srgbClr val="FFFFFF"/>
                </a:solidFill>
              </a:rPr>
              <a:t> room</a:t>
            </a:r>
          </a:p>
          <a:p>
            <a:r>
              <a:rPr lang="it-IT" sz="2400" dirty="0" err="1">
                <a:solidFill>
                  <a:srgbClr val="FFFFFF"/>
                </a:solidFill>
              </a:rPr>
              <a:t>Thermoregulators</a:t>
            </a:r>
            <a:r>
              <a:rPr lang="it-IT" sz="2400" dirty="0">
                <a:solidFill>
                  <a:srgbClr val="FFFFFF"/>
                </a:solidFill>
              </a:rPr>
              <a:t> are </a:t>
            </a:r>
            <a:r>
              <a:rPr lang="it-IT" sz="2400" dirty="0" err="1">
                <a:solidFill>
                  <a:srgbClr val="FFFFFF"/>
                </a:solidFill>
              </a:rPr>
              <a:t>very</a:t>
            </a:r>
            <a:r>
              <a:rPr lang="it-IT" sz="2400" dirty="0">
                <a:solidFill>
                  <a:srgbClr val="FFFFFF"/>
                </a:solidFill>
              </a:rPr>
              <a:t> common devices, and act </a:t>
            </a:r>
            <a:r>
              <a:rPr lang="it-IT" sz="2400" dirty="0" err="1">
                <a:solidFill>
                  <a:srgbClr val="FFFFFF"/>
                </a:solidFill>
              </a:rPr>
              <a:t>both</a:t>
            </a:r>
            <a:r>
              <a:rPr lang="it-IT" sz="2400" dirty="0">
                <a:solidFill>
                  <a:srgbClr val="FFFFFF"/>
                </a:solidFill>
              </a:rPr>
              <a:t> </a:t>
            </a:r>
            <a:r>
              <a:rPr lang="it-IT" sz="2400" dirty="0" err="1">
                <a:solidFill>
                  <a:srgbClr val="FFFFFF"/>
                </a:solidFill>
              </a:rPr>
              <a:t>as</a:t>
            </a:r>
            <a:r>
              <a:rPr lang="it-IT" sz="2400" dirty="0">
                <a:solidFill>
                  <a:srgbClr val="FFFFFF"/>
                </a:solidFill>
              </a:rPr>
              <a:t> </a:t>
            </a:r>
            <a:r>
              <a:rPr lang="it-IT" sz="2400" dirty="0" err="1">
                <a:solidFill>
                  <a:srgbClr val="FFFFFF"/>
                </a:solidFill>
              </a:rPr>
              <a:t>sensor</a:t>
            </a:r>
            <a:r>
              <a:rPr lang="it-IT" sz="2400" dirty="0">
                <a:solidFill>
                  <a:srgbClr val="FFFFFF"/>
                </a:solidFill>
              </a:rPr>
              <a:t> and </a:t>
            </a:r>
            <a:r>
              <a:rPr lang="it-IT" sz="2400" dirty="0" err="1">
                <a:solidFill>
                  <a:srgbClr val="FFFFFF"/>
                </a:solidFill>
              </a:rPr>
              <a:t>actuators</a:t>
            </a:r>
            <a:r>
              <a:rPr lang="it-IT" sz="2400" dirty="0">
                <a:solidFill>
                  <a:srgbClr val="FFFFFF"/>
                </a:solidFill>
              </a:rPr>
              <a:t> on temperature </a:t>
            </a:r>
            <a:r>
              <a:rPr lang="it-IT" sz="2400" dirty="0" err="1">
                <a:solidFill>
                  <a:srgbClr val="FFFFFF"/>
                </a:solidFill>
              </a:rPr>
              <a:t>metric</a:t>
            </a:r>
            <a:endParaRPr lang="it-IT" sz="2400" dirty="0">
              <a:solidFill>
                <a:srgbClr val="FFFFFF"/>
              </a:solidFill>
            </a:endParaRPr>
          </a:p>
          <a:p>
            <a:r>
              <a:rPr lang="it-IT" sz="2400" dirty="0">
                <a:solidFill>
                  <a:srgbClr val="FFFFFF"/>
                </a:solidFill>
              </a:rPr>
              <a:t>High </a:t>
            </a:r>
            <a:r>
              <a:rPr lang="it-IT" sz="2400" dirty="0" err="1">
                <a:solidFill>
                  <a:srgbClr val="FFFFFF"/>
                </a:solidFill>
              </a:rPr>
              <a:t>values</a:t>
            </a:r>
            <a:r>
              <a:rPr lang="it-IT" sz="2400" dirty="0">
                <a:solidFill>
                  <a:srgbClr val="FFFFFF"/>
                </a:solidFill>
              </a:rPr>
              <a:t> of PH and NH3 </a:t>
            </a:r>
            <a:r>
              <a:rPr lang="it-IT" sz="2400" dirty="0" err="1">
                <a:solidFill>
                  <a:srgbClr val="FFFFFF"/>
                </a:solidFill>
              </a:rPr>
              <a:t>require</a:t>
            </a:r>
            <a:r>
              <a:rPr lang="it-IT" sz="2400" dirty="0">
                <a:solidFill>
                  <a:srgbClr val="FFFFFF"/>
                </a:solidFill>
              </a:rPr>
              <a:t> the water in the tank to be </a:t>
            </a:r>
            <a:r>
              <a:rPr lang="it-IT" sz="2400" dirty="0" err="1">
                <a:solidFill>
                  <a:srgbClr val="FFFFFF"/>
                </a:solidFill>
              </a:rPr>
              <a:t>partially</a:t>
            </a:r>
            <a:r>
              <a:rPr lang="it-IT" sz="2400" dirty="0">
                <a:solidFill>
                  <a:srgbClr val="FFFFFF"/>
                </a:solidFill>
              </a:rPr>
              <a:t> </a:t>
            </a:r>
            <a:r>
              <a:rPr lang="it-IT" sz="2400" dirty="0" err="1">
                <a:solidFill>
                  <a:srgbClr val="FFFFFF"/>
                </a:solidFill>
              </a:rPr>
              <a:t>substituted</a:t>
            </a:r>
            <a:r>
              <a:rPr lang="it-IT" sz="2400" dirty="0">
                <a:solidFill>
                  <a:srgbClr val="FFFFFF"/>
                </a:solidFill>
              </a:rPr>
              <a:t> </a:t>
            </a:r>
            <a:r>
              <a:rPr lang="it-IT" sz="2400" dirty="0" err="1">
                <a:solidFill>
                  <a:srgbClr val="FFFFFF"/>
                </a:solidFill>
              </a:rPr>
              <a:t>through</a:t>
            </a:r>
            <a:r>
              <a:rPr lang="it-IT" sz="2400" dirty="0">
                <a:solidFill>
                  <a:srgbClr val="FFFFFF"/>
                </a:solidFill>
              </a:rPr>
              <a:t> a water valve</a:t>
            </a:r>
          </a:p>
        </p:txBody>
      </p:sp>
    </p:spTree>
    <p:extLst>
      <p:ext uri="{BB962C8B-B14F-4D97-AF65-F5344CB8AC3E}">
        <p14:creationId xmlns:p14="http://schemas.microsoft.com/office/powerpoint/2010/main" val="4254581776"/>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8" name="Immagine 17" descr="Immagine che contiene edificio, sedendo, uomo, largo&#10;&#10;Descrizione generata automaticamente">
            <a:extLst>
              <a:ext uri="{FF2B5EF4-FFF2-40B4-BE49-F238E27FC236}">
                <a16:creationId xmlns:a16="http://schemas.microsoft.com/office/drawing/2014/main" id="{721C7980-9143-4C43-B26C-045EBE6E8E61}"/>
              </a:ext>
            </a:extLst>
          </p:cNvPr>
          <p:cNvPicPr>
            <a:picLocks noChangeAspect="1"/>
          </p:cNvPicPr>
          <p:nvPr/>
        </p:nvPicPr>
        <p:blipFill rotWithShape="1">
          <a:blip r:embed="rId2">
            <a:extLst>
              <a:ext uri="{28A0092B-C50C-407E-A947-70E740481C1C}">
                <a14:useLocalDpi xmlns:a14="http://schemas.microsoft.com/office/drawing/2010/main" val="0"/>
              </a:ext>
            </a:extLst>
          </a:blip>
          <a:srcRect t="6102" b="9311"/>
          <a:stretch/>
        </p:blipFill>
        <p:spPr>
          <a:xfrm>
            <a:off x="20" y="10"/>
            <a:ext cx="12191980" cy="6857990"/>
          </a:xfrm>
          <a:prstGeom prst="rect">
            <a:avLst/>
          </a:prstGeom>
        </p:spPr>
      </p:pic>
      <p:sp>
        <p:nvSpPr>
          <p:cNvPr id="2" name="Titolo 1">
            <a:extLst>
              <a:ext uri="{FF2B5EF4-FFF2-40B4-BE49-F238E27FC236}">
                <a16:creationId xmlns:a16="http://schemas.microsoft.com/office/drawing/2014/main" id="{03638222-952A-4FE4-9B4E-EDD9D7375A48}"/>
              </a:ext>
            </a:extLst>
          </p:cNvPr>
          <p:cNvSpPr>
            <a:spLocks noGrp="1"/>
          </p:cNvSpPr>
          <p:nvPr>
            <p:ph type="title"/>
          </p:nvPr>
        </p:nvSpPr>
        <p:spPr>
          <a:xfrm>
            <a:off x="523875" y="5317240"/>
            <a:ext cx="11210925" cy="744836"/>
          </a:xfrm>
          <a:prstGeom prst="roundRect">
            <a:avLst>
              <a:gd name="adj" fmla="val 50000"/>
            </a:avLst>
          </a:prstGeom>
          <a:solidFill>
            <a:srgbClr val="D3FBFF"/>
          </a:solidFill>
        </p:spPr>
        <p:txBody>
          <a:bodyPr vert="horz" lIns="91440" tIns="45720" rIns="91440" bIns="45720" rtlCol="0" anchor="ctr">
            <a:normAutofit fontScale="90000"/>
          </a:bodyPr>
          <a:lstStyle/>
          <a:p>
            <a:pPr algn="ctr"/>
            <a:r>
              <a:rPr lang="en-US" sz="3600" dirty="0">
                <a:solidFill>
                  <a:schemeClr val="tx1">
                    <a:lumMod val="85000"/>
                    <a:lumOff val="15000"/>
                  </a:schemeClr>
                </a:solidFill>
              </a:rPr>
              <a:t>Example of deployment in a room</a:t>
            </a:r>
          </a:p>
        </p:txBody>
      </p:sp>
    </p:spTree>
    <p:extLst>
      <p:ext uri="{BB962C8B-B14F-4D97-AF65-F5344CB8AC3E}">
        <p14:creationId xmlns:p14="http://schemas.microsoft.com/office/powerpoint/2010/main" val="27689604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9ACBEA2E-AB4D-4515-9CFB-A109FCDED7CD}"/>
              </a:ext>
            </a:extLst>
          </p:cNvPr>
          <p:cNvSpPr>
            <a:spLocks noGrp="1"/>
          </p:cNvSpPr>
          <p:nvPr>
            <p:ph type="title"/>
          </p:nvPr>
        </p:nvSpPr>
        <p:spPr>
          <a:xfrm>
            <a:off x="589560" y="856180"/>
            <a:ext cx="4560584" cy="1128068"/>
          </a:xfrm>
        </p:spPr>
        <p:txBody>
          <a:bodyPr anchor="ctr">
            <a:normAutofit/>
          </a:bodyPr>
          <a:lstStyle/>
          <a:p>
            <a:r>
              <a:rPr lang="it-IT" sz="3700"/>
              <a:t>Registration to the cloud application</a:t>
            </a:r>
          </a:p>
        </p:txBody>
      </p:sp>
      <p:sp>
        <p:nvSpPr>
          <p:cNvPr id="6" name="Segnaposto contenuto 5">
            <a:extLst>
              <a:ext uri="{FF2B5EF4-FFF2-40B4-BE49-F238E27FC236}">
                <a16:creationId xmlns:a16="http://schemas.microsoft.com/office/drawing/2014/main" id="{5A00A8ED-1879-4A87-B6CF-7FCEFBFCEF1D}"/>
              </a:ext>
            </a:extLst>
          </p:cNvPr>
          <p:cNvSpPr>
            <a:spLocks noGrp="1"/>
          </p:cNvSpPr>
          <p:nvPr>
            <p:ph idx="1"/>
          </p:nvPr>
        </p:nvSpPr>
        <p:spPr>
          <a:xfrm>
            <a:off x="590719" y="2330505"/>
            <a:ext cx="4559425" cy="3979585"/>
          </a:xfrm>
        </p:spPr>
        <p:txBody>
          <a:bodyPr anchor="ctr">
            <a:normAutofit/>
          </a:bodyPr>
          <a:lstStyle/>
          <a:p>
            <a:r>
              <a:rPr lang="it-IT" sz="2000"/>
              <a:t>Devices register to cloud application by performing a POST request on the «devices» resource offered by the cloud CoAP server. The payload of the POST request is a JSON string containing informations about the id, the room, the type of device and the metric controlled by the device</a:t>
            </a:r>
          </a:p>
          <a:p>
            <a:r>
              <a:rPr lang="it-IT" sz="2000"/>
              <a:t>After the registration, the cloud application creates an observer to trace the variations of the sensed values, in case of sensor devices, or the variations on the state of the actuators (on/off).</a:t>
            </a:r>
          </a:p>
          <a:p>
            <a:pPr marL="0" indent="0">
              <a:buNone/>
            </a:pPr>
            <a:endParaRPr lang="it-IT" sz="2000"/>
          </a:p>
          <a:p>
            <a:endParaRPr lang="it-IT" sz="2000"/>
          </a:p>
        </p:txBody>
      </p:sp>
      <p:pic>
        <p:nvPicPr>
          <p:cNvPr id="8" name="Immagine 7" descr="Immagine che contiene screenshot, computer, monitor&#10;&#10;Descrizione generata automaticamente">
            <a:extLst>
              <a:ext uri="{FF2B5EF4-FFF2-40B4-BE49-F238E27FC236}">
                <a16:creationId xmlns:a16="http://schemas.microsoft.com/office/drawing/2014/main" id="{AD12DF0A-1F47-436D-BDC4-C20F8AA9EBEA}"/>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3782" r="13491"/>
          <a:stretch/>
        </p:blipFill>
        <p:spPr>
          <a:xfrm>
            <a:off x="5977788" y="799352"/>
            <a:ext cx="5425410" cy="5259296"/>
          </a:xfrm>
          <a:prstGeom prst="rect">
            <a:avLst/>
          </a:prstGeom>
        </p:spPr>
      </p:pic>
    </p:spTree>
    <p:extLst>
      <p:ext uri="{BB962C8B-B14F-4D97-AF65-F5344CB8AC3E}">
        <p14:creationId xmlns:p14="http://schemas.microsoft.com/office/powerpoint/2010/main" val="33885349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46DE5C2-8E9F-4302-ACD3-F72FA2F2630B}"/>
              </a:ext>
            </a:extLst>
          </p:cNvPr>
          <p:cNvSpPr>
            <a:spLocks noGrp="1"/>
          </p:cNvSpPr>
          <p:nvPr>
            <p:ph type="title"/>
          </p:nvPr>
        </p:nvSpPr>
        <p:spPr>
          <a:xfrm>
            <a:off x="838200" y="556995"/>
            <a:ext cx="10515600" cy="1133693"/>
          </a:xfrm>
        </p:spPr>
        <p:txBody>
          <a:bodyPr>
            <a:normAutofit/>
          </a:bodyPr>
          <a:lstStyle/>
          <a:p>
            <a:r>
              <a:rPr lang="it-IT" sz="5200"/>
              <a:t>Sensors</a:t>
            </a:r>
          </a:p>
        </p:txBody>
      </p:sp>
      <p:graphicFrame>
        <p:nvGraphicFramePr>
          <p:cNvPr id="18" name="Segnaposto contenuto 4">
            <a:extLst>
              <a:ext uri="{FF2B5EF4-FFF2-40B4-BE49-F238E27FC236}">
                <a16:creationId xmlns:a16="http://schemas.microsoft.com/office/drawing/2014/main" id="{FB6145CD-1B16-4106-B3C9-57B01BD2946C}"/>
              </a:ext>
            </a:extLst>
          </p:cNvPr>
          <p:cNvGraphicFramePr>
            <a:graphicFrameLocks noGrp="1"/>
          </p:cNvGraphicFramePr>
          <p:nvPr>
            <p:ph idx="1"/>
            <p:extLst>
              <p:ext uri="{D42A27DB-BD31-4B8C-83A1-F6EECF244321}">
                <p14:modId xmlns:p14="http://schemas.microsoft.com/office/powerpoint/2010/main" val="3764994381"/>
              </p:ext>
            </p:extLst>
          </p:nvPr>
        </p:nvGraphicFramePr>
        <p:xfrm>
          <a:off x="676275" y="2011363"/>
          <a:ext cx="10753725" cy="37671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039780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11243CD-8752-4154-B71F-4B8C309EBB9E}"/>
              </a:ext>
            </a:extLst>
          </p:cNvPr>
          <p:cNvSpPr>
            <a:spLocks noGrp="1"/>
          </p:cNvSpPr>
          <p:nvPr>
            <p:ph type="title"/>
          </p:nvPr>
        </p:nvSpPr>
        <p:spPr>
          <a:xfrm>
            <a:off x="841248" y="251312"/>
            <a:ext cx="10506456" cy="1010264"/>
          </a:xfrm>
        </p:spPr>
        <p:txBody>
          <a:bodyPr anchor="ctr">
            <a:normAutofit/>
          </a:bodyPr>
          <a:lstStyle/>
          <a:p>
            <a:r>
              <a:rPr lang="it-IT" dirty="0" err="1"/>
              <a:t>Actuators</a:t>
            </a:r>
            <a:endParaRPr lang="it-IT" dirty="0"/>
          </a:p>
        </p:txBody>
      </p:sp>
      <p:graphicFrame>
        <p:nvGraphicFramePr>
          <p:cNvPr id="5" name="Segnaposto contenuto 2">
            <a:extLst>
              <a:ext uri="{FF2B5EF4-FFF2-40B4-BE49-F238E27FC236}">
                <a16:creationId xmlns:a16="http://schemas.microsoft.com/office/drawing/2014/main" id="{A0492CA4-D0D7-4522-A254-CA8769A900C1}"/>
              </a:ext>
            </a:extLst>
          </p:cNvPr>
          <p:cNvGraphicFramePr>
            <a:graphicFrameLocks noGrp="1"/>
          </p:cNvGraphicFramePr>
          <p:nvPr>
            <p:ph idx="1"/>
            <p:extLst>
              <p:ext uri="{D42A27DB-BD31-4B8C-83A1-F6EECF244321}">
                <p14:modId xmlns:p14="http://schemas.microsoft.com/office/powerpoint/2010/main" val="122084816"/>
              </p:ext>
            </p:extLst>
          </p:nvPr>
        </p:nvGraphicFramePr>
        <p:xfrm>
          <a:off x="838200" y="1650222"/>
          <a:ext cx="10506456" cy="45849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78489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966B177-2C11-4512-B694-24756EADFE1D}"/>
              </a:ext>
            </a:extLst>
          </p:cNvPr>
          <p:cNvSpPr>
            <a:spLocks noGrp="1"/>
          </p:cNvSpPr>
          <p:nvPr>
            <p:ph type="title"/>
          </p:nvPr>
        </p:nvSpPr>
        <p:spPr>
          <a:xfrm>
            <a:off x="657224" y="499533"/>
            <a:ext cx="10772775" cy="1658198"/>
          </a:xfrm>
        </p:spPr>
        <p:txBody>
          <a:bodyPr>
            <a:normAutofit/>
          </a:bodyPr>
          <a:lstStyle/>
          <a:p>
            <a:r>
              <a:rPr lang="it-IT"/>
              <a:t>Cloud application - CoAP</a:t>
            </a:r>
            <a:endParaRPr lang="it-IT" dirty="0"/>
          </a:p>
        </p:txBody>
      </p:sp>
      <p:sp>
        <p:nvSpPr>
          <p:cNvPr id="3" name="Segnaposto contenuto 2">
            <a:extLst>
              <a:ext uri="{FF2B5EF4-FFF2-40B4-BE49-F238E27FC236}">
                <a16:creationId xmlns:a16="http://schemas.microsoft.com/office/drawing/2014/main" id="{6CAE0013-BB0F-4E00-9D14-2EA397ED29CB}"/>
              </a:ext>
            </a:extLst>
          </p:cNvPr>
          <p:cNvSpPr>
            <a:spLocks noGrp="1"/>
          </p:cNvSpPr>
          <p:nvPr>
            <p:ph idx="1"/>
          </p:nvPr>
        </p:nvSpPr>
        <p:spPr>
          <a:xfrm>
            <a:off x="676656" y="2011680"/>
            <a:ext cx="6875611" cy="3766185"/>
          </a:xfrm>
        </p:spPr>
        <p:txBody>
          <a:bodyPr>
            <a:normAutofit/>
          </a:bodyPr>
          <a:lstStyle/>
          <a:p>
            <a:r>
              <a:rPr lang="it-IT" sz="2000"/>
              <a:t>The cloud </a:t>
            </a:r>
            <a:r>
              <a:rPr lang="it-IT" sz="2000" err="1"/>
              <a:t>application</a:t>
            </a:r>
            <a:r>
              <a:rPr lang="it-IT" sz="2000"/>
              <a:t> </a:t>
            </a:r>
            <a:r>
              <a:rPr lang="it-IT" sz="2000" err="1"/>
              <a:t>has</a:t>
            </a:r>
            <a:r>
              <a:rPr lang="it-IT" sz="2000"/>
              <a:t> some Observer </a:t>
            </a:r>
            <a:r>
              <a:rPr lang="it-IT" sz="2000" err="1"/>
              <a:t>thread</a:t>
            </a:r>
            <a:r>
              <a:rPr lang="it-IT" sz="2000"/>
              <a:t> </a:t>
            </a:r>
            <a:r>
              <a:rPr lang="it-IT" sz="2000" err="1"/>
              <a:t>that</a:t>
            </a:r>
            <a:r>
              <a:rPr lang="it-IT" sz="2000"/>
              <a:t> </a:t>
            </a:r>
            <a:r>
              <a:rPr lang="it-IT" sz="2000" err="1"/>
              <a:t>observe</a:t>
            </a:r>
            <a:r>
              <a:rPr lang="it-IT" sz="2000"/>
              <a:t> the </a:t>
            </a:r>
            <a:r>
              <a:rPr lang="it-IT" sz="2000" err="1"/>
              <a:t>values</a:t>
            </a:r>
            <a:r>
              <a:rPr lang="it-IT" sz="2000"/>
              <a:t> </a:t>
            </a:r>
            <a:r>
              <a:rPr lang="it-IT" sz="2000" err="1"/>
              <a:t>produced</a:t>
            </a:r>
            <a:r>
              <a:rPr lang="it-IT" sz="2000"/>
              <a:t> over time by the </a:t>
            </a:r>
            <a:r>
              <a:rPr lang="it-IT" sz="2000" err="1"/>
              <a:t>sensors</a:t>
            </a:r>
            <a:r>
              <a:rPr lang="it-IT" sz="2000"/>
              <a:t> and stores </a:t>
            </a:r>
            <a:r>
              <a:rPr lang="it-IT" sz="2000" err="1"/>
              <a:t>them</a:t>
            </a:r>
            <a:r>
              <a:rPr lang="it-IT" sz="2000"/>
              <a:t> in a </a:t>
            </a:r>
            <a:r>
              <a:rPr lang="it-IT" sz="2000" err="1"/>
              <a:t>structure</a:t>
            </a:r>
            <a:r>
              <a:rPr lang="it-IT" sz="2000"/>
              <a:t> </a:t>
            </a:r>
            <a:r>
              <a:rPr lang="it-IT" sz="2000" err="1"/>
              <a:t>called</a:t>
            </a:r>
            <a:r>
              <a:rPr lang="it-IT" sz="2000"/>
              <a:t> </a:t>
            </a:r>
            <a:r>
              <a:rPr lang="it-IT" sz="2000" err="1"/>
              <a:t>DataHistory</a:t>
            </a:r>
            <a:r>
              <a:rPr lang="it-IT" sz="2000"/>
              <a:t>, a </a:t>
            </a:r>
            <a:r>
              <a:rPr lang="it-IT" sz="2000" err="1"/>
              <a:t>circular</a:t>
            </a:r>
            <a:r>
              <a:rPr lang="it-IT" sz="2000"/>
              <a:t> array </a:t>
            </a:r>
            <a:r>
              <a:rPr lang="it-IT" sz="2000" err="1"/>
              <a:t>that</a:t>
            </a:r>
            <a:r>
              <a:rPr lang="it-IT" sz="2000"/>
              <a:t> </a:t>
            </a:r>
            <a:r>
              <a:rPr lang="it-IT" sz="2000" err="1"/>
              <a:t>collects</a:t>
            </a:r>
            <a:r>
              <a:rPr lang="it-IT" sz="2000"/>
              <a:t> </a:t>
            </a:r>
            <a:r>
              <a:rPr lang="it-IT" sz="2000" err="1"/>
              <a:t>at</a:t>
            </a:r>
            <a:r>
              <a:rPr lang="it-IT" sz="2000"/>
              <a:t> </a:t>
            </a:r>
            <a:r>
              <a:rPr lang="it-IT" sz="2000" err="1"/>
              <a:t>most</a:t>
            </a:r>
            <a:r>
              <a:rPr lang="it-IT" sz="2000"/>
              <a:t> 256 </a:t>
            </a:r>
            <a:r>
              <a:rPr lang="it-IT" sz="2000" err="1"/>
              <a:t>past</a:t>
            </a:r>
            <a:r>
              <a:rPr lang="it-IT" sz="2000"/>
              <a:t> </a:t>
            </a:r>
            <a:r>
              <a:rPr lang="it-IT" sz="2000" err="1"/>
              <a:t>reads</a:t>
            </a:r>
            <a:r>
              <a:rPr lang="it-IT" sz="2000"/>
              <a:t>, </a:t>
            </a:r>
            <a:r>
              <a:rPr lang="it-IT" sz="2000" err="1"/>
              <a:t>each</a:t>
            </a:r>
            <a:r>
              <a:rPr lang="it-IT" sz="2000"/>
              <a:t> one </a:t>
            </a:r>
            <a:r>
              <a:rPr lang="it-IT" sz="2000" err="1"/>
              <a:t>associated</a:t>
            </a:r>
            <a:r>
              <a:rPr lang="it-IT" sz="2000"/>
              <a:t> with </a:t>
            </a:r>
            <a:r>
              <a:rPr lang="it-IT" sz="2000" err="1"/>
              <a:t>its</a:t>
            </a:r>
            <a:r>
              <a:rPr lang="it-IT" sz="2000"/>
              <a:t> </a:t>
            </a:r>
            <a:r>
              <a:rPr lang="it-IT" sz="2000" err="1"/>
              <a:t>timestamp</a:t>
            </a:r>
            <a:r>
              <a:rPr lang="it-IT" sz="2000"/>
              <a:t>. </a:t>
            </a:r>
          </a:p>
          <a:p>
            <a:r>
              <a:rPr lang="it-IT" sz="2000" err="1"/>
              <a:t>When</a:t>
            </a:r>
            <a:r>
              <a:rPr lang="it-IT" sz="2000"/>
              <a:t> a user </a:t>
            </a:r>
            <a:r>
              <a:rPr lang="it-IT" sz="2000" err="1"/>
              <a:t>wants</a:t>
            </a:r>
            <a:r>
              <a:rPr lang="it-IT" sz="2000"/>
              <a:t> to </a:t>
            </a:r>
            <a:r>
              <a:rPr lang="it-IT" sz="2000" err="1"/>
              <a:t>retrieve</a:t>
            </a:r>
            <a:r>
              <a:rPr lang="it-IT" sz="2000"/>
              <a:t> </a:t>
            </a:r>
            <a:r>
              <a:rPr lang="it-IT" sz="2000" err="1"/>
              <a:t>those</a:t>
            </a:r>
            <a:r>
              <a:rPr lang="it-IT" sz="2000"/>
              <a:t> data, </a:t>
            </a:r>
            <a:r>
              <a:rPr lang="it-IT" sz="2000" err="1"/>
              <a:t>it</a:t>
            </a:r>
            <a:r>
              <a:rPr lang="it-IT" sz="2000"/>
              <a:t> </a:t>
            </a:r>
            <a:r>
              <a:rPr lang="it-IT" sz="2000" err="1"/>
              <a:t>has</a:t>
            </a:r>
            <a:r>
              <a:rPr lang="it-IT" sz="2000"/>
              <a:t> to </a:t>
            </a:r>
            <a:r>
              <a:rPr lang="it-IT" sz="2000" err="1"/>
              <a:t>ask</a:t>
            </a:r>
            <a:r>
              <a:rPr lang="it-IT" sz="2000"/>
              <a:t> for the data </a:t>
            </a:r>
            <a:r>
              <a:rPr lang="it-IT" sz="2000" err="1"/>
              <a:t>collected</a:t>
            </a:r>
            <a:r>
              <a:rPr lang="it-IT" sz="2000"/>
              <a:t> by the </a:t>
            </a:r>
            <a:r>
              <a:rPr lang="it-IT" sz="2000" err="1"/>
              <a:t>observer</a:t>
            </a:r>
            <a:r>
              <a:rPr lang="it-IT" sz="2000"/>
              <a:t> after a </a:t>
            </a:r>
            <a:r>
              <a:rPr lang="it-IT" sz="2000" err="1"/>
              <a:t>certain</a:t>
            </a:r>
            <a:r>
              <a:rPr lang="it-IT" sz="2000"/>
              <a:t> </a:t>
            </a:r>
            <a:r>
              <a:rPr lang="it-IT" sz="2000" err="1"/>
              <a:t>timestamp</a:t>
            </a:r>
            <a:endParaRPr lang="it-IT" sz="2000"/>
          </a:p>
          <a:p>
            <a:r>
              <a:rPr lang="it-IT" sz="2000"/>
              <a:t>The cloud </a:t>
            </a:r>
            <a:r>
              <a:rPr lang="it-IT" sz="2000" err="1"/>
              <a:t>application</a:t>
            </a:r>
            <a:r>
              <a:rPr lang="it-IT" sz="2000"/>
              <a:t> </a:t>
            </a:r>
            <a:r>
              <a:rPr lang="it-IT" sz="2000" err="1"/>
              <a:t>receives</a:t>
            </a:r>
            <a:r>
              <a:rPr lang="it-IT" sz="2000"/>
              <a:t> </a:t>
            </a:r>
            <a:r>
              <a:rPr lang="it-IT" sz="2000" err="1"/>
              <a:t>commands</a:t>
            </a:r>
            <a:r>
              <a:rPr lang="it-IT" sz="2000"/>
              <a:t> from the clients (</a:t>
            </a:r>
            <a:r>
              <a:rPr lang="it-IT" sz="2000" err="1"/>
              <a:t>such</a:t>
            </a:r>
            <a:r>
              <a:rPr lang="it-IT" sz="2000"/>
              <a:t> </a:t>
            </a:r>
            <a:r>
              <a:rPr lang="it-IT" sz="2000" err="1"/>
              <a:t>as</a:t>
            </a:r>
            <a:r>
              <a:rPr lang="it-IT" sz="2000"/>
              <a:t> </a:t>
            </a:r>
            <a:r>
              <a:rPr lang="it-IT" sz="2000" err="1"/>
              <a:t>threshold</a:t>
            </a:r>
            <a:r>
              <a:rPr lang="it-IT" sz="2000"/>
              <a:t> </a:t>
            </a:r>
            <a:r>
              <a:rPr lang="it-IT" sz="2000" err="1"/>
              <a:t>edits</a:t>
            </a:r>
            <a:r>
              <a:rPr lang="it-IT" sz="2000"/>
              <a:t>, forcing an </a:t>
            </a:r>
            <a:r>
              <a:rPr lang="it-IT" sz="2000" err="1"/>
              <a:t>actuator</a:t>
            </a:r>
            <a:r>
              <a:rPr lang="it-IT" sz="2000"/>
              <a:t> to </a:t>
            </a:r>
            <a:r>
              <a:rPr lang="it-IT" sz="2000" err="1"/>
              <a:t>run</a:t>
            </a:r>
            <a:r>
              <a:rPr lang="it-IT" sz="2000"/>
              <a:t> or to stop) and </a:t>
            </a:r>
            <a:r>
              <a:rPr lang="it-IT" sz="2000" err="1"/>
              <a:t>forwards</a:t>
            </a:r>
            <a:r>
              <a:rPr lang="it-IT" sz="2000"/>
              <a:t> </a:t>
            </a:r>
            <a:r>
              <a:rPr lang="it-IT" sz="2000" err="1"/>
              <a:t>them</a:t>
            </a:r>
            <a:r>
              <a:rPr lang="it-IT" sz="2000"/>
              <a:t> to the wireless </a:t>
            </a:r>
            <a:r>
              <a:rPr lang="it-IT" sz="2000" err="1"/>
              <a:t>sensor</a:t>
            </a:r>
            <a:r>
              <a:rPr lang="it-IT" sz="2000"/>
              <a:t> network</a:t>
            </a:r>
          </a:p>
          <a:p>
            <a:r>
              <a:rPr lang="it-IT" sz="2000"/>
              <a:t>The </a:t>
            </a:r>
            <a:r>
              <a:rPr lang="it-IT" sz="2000" err="1"/>
              <a:t>actuators</a:t>
            </a:r>
            <a:r>
              <a:rPr lang="it-IT" sz="2000"/>
              <a:t> are </a:t>
            </a:r>
            <a:r>
              <a:rPr lang="it-IT" sz="2000" err="1"/>
              <a:t>controlled</a:t>
            </a:r>
            <a:r>
              <a:rPr lang="it-IT" sz="2000"/>
              <a:t> </a:t>
            </a:r>
            <a:r>
              <a:rPr lang="it-IT" sz="2000" err="1"/>
              <a:t>using</a:t>
            </a:r>
            <a:r>
              <a:rPr lang="it-IT" sz="2000"/>
              <a:t> PUT </a:t>
            </a:r>
            <a:r>
              <a:rPr lang="it-IT" sz="2000" err="1"/>
              <a:t>methods</a:t>
            </a:r>
            <a:endParaRPr lang="it-IT" sz="2000"/>
          </a:p>
        </p:txBody>
      </p:sp>
      <p:pic>
        <p:nvPicPr>
          <p:cNvPr id="7" name="Graphic 6">
            <a:extLst>
              <a:ext uri="{FF2B5EF4-FFF2-40B4-BE49-F238E27FC236}">
                <a16:creationId xmlns:a16="http://schemas.microsoft.com/office/drawing/2014/main" id="{A807894B-9443-461C-8190-08BFB93E20E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26499" y="2235038"/>
            <a:ext cx="3383936" cy="3383936"/>
          </a:xfrm>
          <a:prstGeom prst="rect">
            <a:avLst/>
          </a:prstGeom>
        </p:spPr>
      </p:pic>
    </p:spTree>
    <p:extLst>
      <p:ext uri="{BB962C8B-B14F-4D97-AF65-F5344CB8AC3E}">
        <p14:creationId xmlns:p14="http://schemas.microsoft.com/office/powerpoint/2010/main" val="520408799"/>
      </p:ext>
    </p:extLst>
  </p:cSld>
  <p:clrMapOvr>
    <a:masterClrMapping/>
  </p:clrMapOvr>
</p:sld>
</file>

<file path=ppt/theme/theme1.xml><?xml version="1.0" encoding="utf-8"?>
<a:theme xmlns:a="http://schemas.openxmlformats.org/drawingml/2006/main" name="Metropolitano">
  <a:themeElements>
    <a:clrScheme name="Metropolitano">
      <a:dk1>
        <a:sysClr val="windowText" lastClr="000000"/>
      </a:dk1>
      <a:lt1>
        <a:sysClr val="window" lastClr="FFFFFF"/>
      </a:lt1>
      <a:dk2>
        <a:srgbClr val="162F33"/>
      </a:dk2>
      <a:lt2>
        <a:srgbClr val="EAF0E0"/>
      </a:lt2>
      <a:accent1>
        <a:srgbClr val="50B4C8"/>
      </a:accent1>
      <a:accent2>
        <a:srgbClr val="A8B97F"/>
      </a:accent2>
      <a:accent3>
        <a:srgbClr val="9B9256"/>
      </a:accent3>
      <a:accent4>
        <a:srgbClr val="657689"/>
      </a:accent4>
      <a:accent5>
        <a:srgbClr val="7A855D"/>
      </a:accent5>
      <a:accent6>
        <a:srgbClr val="84AC9D"/>
      </a:accent6>
      <a:hlink>
        <a:srgbClr val="2370CD"/>
      </a:hlink>
      <a:folHlink>
        <a:srgbClr val="877589"/>
      </a:folHlink>
    </a:clrScheme>
    <a:fontScheme name="Metropolitan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o">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docProps/app.xml><?xml version="1.0" encoding="utf-8"?>
<Properties xmlns="http://schemas.openxmlformats.org/officeDocument/2006/extended-properties" xmlns:vt="http://schemas.openxmlformats.org/officeDocument/2006/docPropsVTypes">
  <TotalTime>0</TotalTime>
  <Words>638</Words>
  <Application>Microsoft Office PowerPoint</Application>
  <PresentationFormat>Widescreen</PresentationFormat>
  <Paragraphs>58</Paragraphs>
  <Slides>10</Slides>
  <Notes>0</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10</vt:i4>
      </vt:variant>
    </vt:vector>
  </HeadingPairs>
  <TitlesOfParts>
    <vt:vector size="14" baseType="lpstr">
      <vt:lpstr>Arial</vt:lpstr>
      <vt:lpstr>Calibri Light</vt:lpstr>
      <vt:lpstr>Cambria Math</vt:lpstr>
      <vt:lpstr>Metropolitano</vt:lpstr>
      <vt:lpstr>The Aquarium</vt:lpstr>
      <vt:lpstr>Definition of the application</vt:lpstr>
      <vt:lpstr>Structure of the application</vt:lpstr>
      <vt:lpstr>Sensors and actuators</vt:lpstr>
      <vt:lpstr>Example of deployment in a room</vt:lpstr>
      <vt:lpstr>Registration to the cloud application</vt:lpstr>
      <vt:lpstr>Sensors</vt:lpstr>
      <vt:lpstr>Actuators</vt:lpstr>
      <vt:lpstr>Cloud application - CoAP</vt:lpstr>
      <vt:lpstr>Cloud application – Web interface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Aquarium</dc:title>
  <dc:creator>Marco Pettorali</dc:creator>
  <cp:lastModifiedBy>Marco Pettorali</cp:lastModifiedBy>
  <cp:revision>1</cp:revision>
  <dcterms:created xsi:type="dcterms:W3CDTF">2020-07-16T13:43:38Z</dcterms:created>
  <dcterms:modified xsi:type="dcterms:W3CDTF">2020-07-16T13:44:33Z</dcterms:modified>
</cp:coreProperties>
</file>